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74"/>
  </p:notesMasterIdLst>
  <p:sldIdLst>
    <p:sldId id="257" r:id="rId2"/>
    <p:sldId id="2142533677" r:id="rId3"/>
    <p:sldId id="2142533742" r:id="rId4"/>
    <p:sldId id="2142533774" r:id="rId5"/>
    <p:sldId id="2142533745" r:id="rId6"/>
    <p:sldId id="2142533723" r:id="rId7"/>
    <p:sldId id="2142533740" r:id="rId8"/>
    <p:sldId id="2142533724" r:id="rId9"/>
    <p:sldId id="2142533725" r:id="rId10"/>
    <p:sldId id="2142533726" r:id="rId11"/>
    <p:sldId id="2142533727" r:id="rId12"/>
    <p:sldId id="2142533728" r:id="rId13"/>
    <p:sldId id="2142533729" r:id="rId14"/>
    <p:sldId id="2142533775" r:id="rId15"/>
    <p:sldId id="2142533703" r:id="rId16"/>
    <p:sldId id="2142533750" r:id="rId17"/>
    <p:sldId id="2142533751" r:id="rId18"/>
    <p:sldId id="2142533752" r:id="rId19"/>
    <p:sldId id="2142533753" r:id="rId20"/>
    <p:sldId id="2142533754" r:id="rId21"/>
    <p:sldId id="2142533755" r:id="rId22"/>
    <p:sldId id="2142533756" r:id="rId23"/>
    <p:sldId id="2142533733" r:id="rId24"/>
    <p:sldId id="2142533732" r:id="rId25"/>
    <p:sldId id="2142533786" r:id="rId26"/>
    <p:sldId id="2142533757" r:id="rId27"/>
    <p:sldId id="2142533698" r:id="rId28"/>
    <p:sldId id="2142533665" r:id="rId29"/>
    <p:sldId id="2142533702" r:id="rId30"/>
    <p:sldId id="2142533674" r:id="rId31"/>
    <p:sldId id="2142533744" r:id="rId32"/>
    <p:sldId id="2142533747" r:id="rId33"/>
    <p:sldId id="2142533748" r:id="rId34"/>
    <p:sldId id="2142533761" r:id="rId35"/>
    <p:sldId id="2142533763" r:id="rId36"/>
    <p:sldId id="2142533762" r:id="rId37"/>
    <p:sldId id="2142533764" r:id="rId38"/>
    <p:sldId id="2142533738" r:id="rId39"/>
    <p:sldId id="2142533749" r:id="rId40"/>
    <p:sldId id="2142533773" r:id="rId41"/>
    <p:sldId id="2142533704" r:id="rId42"/>
    <p:sldId id="2142533687" r:id="rId43"/>
    <p:sldId id="2142533708" r:id="rId44"/>
    <p:sldId id="2142533768" r:id="rId45"/>
    <p:sldId id="2142533699" r:id="rId46"/>
    <p:sldId id="2142533709" r:id="rId47"/>
    <p:sldId id="2142533710" r:id="rId48"/>
    <p:sldId id="2142533700" r:id="rId49"/>
    <p:sldId id="2142533711" r:id="rId50"/>
    <p:sldId id="2142533734" r:id="rId51"/>
    <p:sldId id="2142533770" r:id="rId52"/>
    <p:sldId id="2142533769" r:id="rId53"/>
    <p:sldId id="2142533771" r:id="rId54"/>
    <p:sldId id="2142533772" r:id="rId55"/>
    <p:sldId id="2142533743" r:id="rId56"/>
    <p:sldId id="2142533777" r:id="rId57"/>
    <p:sldId id="2142533778" r:id="rId58"/>
    <p:sldId id="2142533776" r:id="rId59"/>
    <p:sldId id="2142533779" r:id="rId60"/>
    <p:sldId id="2142533780" r:id="rId61"/>
    <p:sldId id="2142533783" r:id="rId62"/>
    <p:sldId id="2142533781" r:id="rId63"/>
    <p:sldId id="2142533784" r:id="rId64"/>
    <p:sldId id="2142533785" r:id="rId65"/>
    <p:sldId id="2142533739" r:id="rId66"/>
    <p:sldId id="2142533766" r:id="rId67"/>
    <p:sldId id="2142533767" r:id="rId68"/>
    <p:sldId id="2142533737" r:id="rId69"/>
    <p:sldId id="2142533735" r:id="rId70"/>
    <p:sldId id="2142533741" r:id="rId71"/>
    <p:sldId id="2142533765" r:id="rId72"/>
    <p:sldId id="2142533642" r:id="rId7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75"/>
    </p:embeddedFont>
    <p:embeddedFont>
      <p:font typeface="Microsoft Sans Serif" panose="020B0604020202020204" pitchFamily="34" charset="0"/>
      <p:regular r:id="rId76"/>
    </p:embeddedFont>
    <p:embeddedFont>
      <p:font typeface="Optimistic Text" panose="020B0503020203020204" pitchFamily="34" charset="0"/>
      <p:regular r:id="rId77"/>
      <p:bold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DB1187A-3418-3339-8504-3EE704CC7851}" name="Tijmen Blankevoort" initials="TB" userId="S::tijmen@qti.qualcomm.com::6402fa40-3f8d-4140-b9ee-019e4eb7de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FF6039-BE9E-4700-A997-87BB8A5EB32A}">
  <a:tblStyle styleId="{DDFF6039-BE9E-4700-A997-87BB8A5EB3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1"/>
    <p:restoredTop sz="77415"/>
  </p:normalViewPr>
  <p:slideViewPr>
    <p:cSldViewPr snapToGrid="0">
      <p:cViewPr>
        <p:scale>
          <a:sx n="141" d="100"/>
          <a:sy n="141" d="100"/>
        </p:scale>
        <p:origin x="616" y="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969A9-D933-2144-FD1D-9080BA0F4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3DE00-43EA-606D-D479-E9A67B4A7F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4AE42B-6FBF-78C9-27E2-6FC812B7F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72966-AAE0-CA96-1506-C32D2A5F5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282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0B564-CD29-AC01-3316-966BC34C9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54D53D-E914-2C0B-1631-35FB8DE26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23C3BF-4212-DDD2-22F9-F2B528305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5EE4-ABF2-78E4-4AFF-2B373E1AF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501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117A-23F0-0015-BABC-7237DE62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01BFB-EADE-BDCE-FC02-D4D583A75F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18748D-4CC2-8991-3D6B-D1DA74184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EFDD9-4F7C-A131-33CD-DDCF4E9F3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107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66A51-DDB5-97E0-CA2B-EF58AEDA1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46B6D-61E8-1407-B7EB-85488820E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B3A77-0657-EDC2-693F-D773DD563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390CF-AEE2-1A46-277F-19AB0A672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3586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5120C-C653-FFC6-E147-6D4DE5C4D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314152-1BAE-E603-0184-61AD25E01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2D1CB7-D188-F464-E05D-1D0AFDFC5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9D8C7-1887-D898-1878-3EFD391EF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083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0E73C-86FB-598E-285A-10BD2D9D9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C7B728-0A4B-336F-0672-6F13AD887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46E43-4E99-EC76-7D74-D7FC7FD882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170A3-3852-2A89-525D-6E96DBCF9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415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6173F-B347-BB96-737B-0B6FC0F7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A286A-2282-AA02-904B-0978C066F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939EC-6F68-8C25-64F5-37D4B040F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17FAB-FBB2-A09E-9332-E0207E67B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2857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D58D-F19A-9A3C-43D1-73D8079FF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025D4-C2D0-2D93-D8C3-2E05A93D2E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C89C1-A024-7F88-B753-9E0E21D45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95418-C858-8635-53FB-2BE4CC6693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114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40006-376D-9C7D-7A3C-CD09F0143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17DA39-FD42-4151-72D5-C77D7ADEE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DE848-8044-8125-2D7B-C8EC3B9B6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927C5-2331-EE59-3BBE-23DAAC054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4557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4338A-4173-E08D-2CF0-D38C7FDCD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87B3F-DAB9-D0C7-FF14-09030DAB5B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349D8-D643-CB96-326C-64C38D689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81FAB-0E7C-D6F4-2B76-33F3FF2DC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398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5D074-441E-65C0-62A2-87FB2500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8C84E8-17E7-5726-00B1-11F2FA4C9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0EC4A-B045-C0FE-1E8E-46C6C6E77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05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813C5-1122-51D1-5501-8136BD327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F93A5-E404-4FEF-D686-EB19BAF39E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D6CB0A-CC07-A05B-BF4D-9EDC56F31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1131B-6EC6-59F0-5B8A-0562B8A67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243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0C35E-8834-1259-BFC1-E64591315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C54940-6E81-F4C8-5ADF-F066F1F33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1A135-FB18-6CD3-0D0E-5D40AE621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8268D-368A-E50C-42FB-2279D244CD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6270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E2531-23A5-C680-156D-B178D417E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AC616-5D86-CD48-FC24-77702683B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BD4FAB-B619-BF83-67D1-FF7248C3C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4CCFE-065A-B5AC-AFC4-4BAF244C9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062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55942-C9B5-23E0-15D5-06447CB8C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8A28A-DC50-89CA-8B81-A93D8C7404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4DB495-D4D8-2C76-F8C7-F05DD484A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0043D-D8A3-96F1-3FC4-D8EEDF29E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804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0a9dfb0b47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0a9dfb0b47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7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A4BEF-A642-BCE0-3A06-29BD8BA93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1E2C9-75B7-E503-B240-EEF901AB8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A4FED7-1596-119E-51CF-D3B4CC565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5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B1A6-3CB0-6F5B-94C8-860C1D8B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C57D0E-C17A-7628-0937-19F0E3462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091E33-A4CA-505E-0651-A26B4BAD4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35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9478-4B1A-157D-2552-4372B0045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83EF87-9C72-4D49-BAEC-89F383A95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193FE-8178-785E-83BE-7F5728F78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7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46DB4-14E8-692B-13F7-880CD474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01C78-0DC1-7E23-E224-576D2547B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D304BF-91FF-AE1A-9C47-9C4FF2619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405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8D9BA-9695-5951-5EBB-27C443D53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F4203C-0D9A-8F11-4EB4-40B68EE29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AA27EC-65CC-97D4-C5E8-BFFDF802E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D9428-D55D-4190-6F28-00903A104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5E7E4-6857-4F03-A780-9887AA86825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728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Frame" type="title">
  <p:cSld name="TITLE">
    <p:bg>
      <p:bgPr>
        <a:solidFill>
          <a:schemeClr val="dk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title"/>
          </p:nvPr>
        </p:nvSpPr>
        <p:spPr>
          <a:xfrm>
            <a:off x="347675" y="1020475"/>
            <a:ext cx="63366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title" idx="2"/>
          </p:nvPr>
        </p:nvSpPr>
        <p:spPr>
          <a:xfrm>
            <a:off x="347675" y="3802825"/>
            <a:ext cx="63366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t="406" b="416"/>
          <a:stretch/>
        </p:blipFill>
        <p:spPr>
          <a:xfrm>
            <a:off x="8430756" y="347473"/>
            <a:ext cx="365757" cy="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 idx="3"/>
          </p:nvPr>
        </p:nvSpPr>
        <p:spPr>
          <a:xfrm>
            <a:off x="347675" y="329184"/>
            <a:ext cx="17739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450" y="4087352"/>
            <a:ext cx="704077" cy="70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Frame">
  <p:cSld name="TITLE_4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47675" y="1020475"/>
            <a:ext cx="63366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t="406" b="416"/>
          <a:stretch/>
        </p:blipFill>
        <p:spPr>
          <a:xfrm>
            <a:off x="8430756" y="347473"/>
            <a:ext cx="365757" cy="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 idx="2"/>
          </p:nvPr>
        </p:nvSpPr>
        <p:spPr>
          <a:xfrm>
            <a:off x="347675" y="329184"/>
            <a:ext cx="17739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timistic Text"/>
              <a:buNone/>
              <a:defRPr sz="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F4401FC-F573-4309-842E-AC6E5E74AE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71475" y="4899671"/>
            <a:ext cx="7867268" cy="88631"/>
          </a:xfrm>
        </p:spPr>
        <p:txBody>
          <a:bodyPr/>
          <a:lstStyle>
            <a:lvl1pPr defTabSz="514350">
              <a:lnSpc>
                <a:spcPct val="96000"/>
              </a:lnSpc>
              <a:spcBef>
                <a:spcPts val="0"/>
              </a:spcBef>
              <a:buClr>
                <a:srgbClr val="3253DC"/>
              </a:buClr>
              <a:buFont typeface="Arial" panose="020B0604020202020204" pitchFamily="34" charset="0"/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AF19BEBD-2928-4786-BEF4-FBBB3E67727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71475" y="1289304"/>
            <a:ext cx="4099940" cy="35112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7EE507B-4794-44AC-A49E-5EA7EBB1162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661869" y="1289304"/>
            <a:ext cx="4099940" cy="35112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59254D1F-E01C-4A77-9600-A795D1694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642" y="816103"/>
            <a:ext cx="8391167" cy="2917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96000"/>
              </a:lnSpc>
              <a:spcBef>
                <a:spcPts val="675"/>
              </a:spcBef>
              <a:buNone/>
              <a:defRPr sz="135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159A567-2827-4283-996F-D7A0CA0EF0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71475" y="4899671"/>
            <a:ext cx="7867268" cy="88631"/>
          </a:xfrm>
        </p:spPr>
        <p:txBody>
          <a:bodyPr/>
          <a:lstStyle>
            <a:lvl1pPr>
              <a:defRPr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AB2FACB-F5E1-4405-9E84-CD76D7A47BD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1475" y="1289304"/>
            <a:ext cx="8390334" cy="35112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987CC11A-8DA4-4916-8DFB-F437A992D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642" y="816101"/>
            <a:ext cx="8391167" cy="29174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685800" rtl="0" eaLnBrk="1" latinLnBrk="0" hangingPunct="1">
              <a:lnSpc>
                <a:spcPct val="96000"/>
              </a:lnSpc>
              <a:spcBef>
                <a:spcPts val="675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35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1">
  <p:cSld name="Section Divider 1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47675" y="1020475"/>
            <a:ext cx="6336600" cy="1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timistic Text"/>
              <a:buNone/>
              <a:defRPr sz="3600"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 idx="2"/>
          </p:nvPr>
        </p:nvSpPr>
        <p:spPr>
          <a:xfrm>
            <a:off x="347675" y="3438100"/>
            <a:ext cx="63366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timistic Text"/>
              <a:buNone/>
              <a:defRPr>
                <a:solidFill>
                  <a:schemeClr val="lt1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t="406" b="416"/>
          <a:stretch/>
        </p:blipFill>
        <p:spPr>
          <a:xfrm>
            <a:off x="8430756" y="347473"/>
            <a:ext cx="365757" cy="7315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8556780" y="4727445"/>
            <a:ext cx="258000" cy="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chemeClr val="lt1"/>
                </a:solidFill>
              </a:rPr>
              <a:t>‹#›</a:t>
            </a:fld>
            <a:endParaRPr sz="600">
              <a:solidFill>
                <a:schemeClr val="lt1"/>
              </a:solidFill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title" idx="3"/>
          </p:nvPr>
        </p:nvSpPr>
        <p:spPr>
          <a:xfrm>
            <a:off x="347600" y="329184"/>
            <a:ext cx="17739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 idx="4"/>
          </p:nvPr>
        </p:nvSpPr>
        <p:spPr>
          <a:xfrm>
            <a:off x="2478025" y="329184"/>
            <a:ext cx="1773900" cy="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Optimistic Text"/>
              <a:buNone/>
              <a:defRPr sz="600">
                <a:solidFill>
                  <a:srgbClr val="FFFFFF"/>
                </a:solidFill>
                <a:latin typeface="Optimistic Text"/>
                <a:ea typeface="Optimistic Text"/>
                <a:cs typeface="Optimistic Text"/>
                <a:sym typeface="Optimistic Tex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200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7" r:id="rId3"/>
    <p:sldLayoutId id="2147483678" r:id="rId4"/>
    <p:sldLayoutId id="214748368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19">
          <p15:clr>
            <a:srgbClr val="EA4335"/>
          </p15:clr>
        </p15:guide>
        <p15:guide id="2" pos="622">
          <p15:clr>
            <a:srgbClr val="EA4335"/>
          </p15:clr>
        </p15:guide>
        <p15:guide id="3" pos="666">
          <p15:clr>
            <a:srgbClr val="EA4335"/>
          </p15:clr>
        </p15:guide>
        <p15:guide id="4" pos="1066">
          <p15:clr>
            <a:srgbClr val="EA4335"/>
          </p15:clr>
        </p15:guide>
        <p15:guide id="5" pos="1112">
          <p15:clr>
            <a:srgbClr val="EA4335"/>
          </p15:clr>
        </p15:guide>
        <p15:guide id="6" pos="1515">
          <p15:clr>
            <a:srgbClr val="EA4335"/>
          </p15:clr>
        </p15:guide>
        <p15:guide id="7" pos="1561">
          <p15:clr>
            <a:srgbClr val="EA4335"/>
          </p15:clr>
        </p15:guide>
        <p15:guide id="8" pos="1964">
          <p15:clr>
            <a:srgbClr val="EA4335"/>
          </p15:clr>
        </p15:guide>
        <p15:guide id="9" pos="2009">
          <p15:clr>
            <a:srgbClr val="EA4335"/>
          </p15:clr>
        </p15:guide>
        <p15:guide id="10" pos="2409">
          <p15:clr>
            <a:srgbClr val="EA4335"/>
          </p15:clr>
        </p15:guide>
        <p15:guide id="11" pos="2455">
          <p15:clr>
            <a:srgbClr val="EA4335"/>
          </p15:clr>
        </p15:guide>
        <p15:guide id="12" pos="2857">
          <p15:clr>
            <a:srgbClr val="EA4335"/>
          </p15:clr>
        </p15:guide>
        <p15:guide id="13" pos="2903">
          <p15:clr>
            <a:srgbClr val="EA4335"/>
          </p15:clr>
        </p15:guide>
        <p15:guide id="14" orient="horz" pos="219">
          <p15:clr>
            <a:srgbClr val="EA4335"/>
          </p15:clr>
        </p15:guide>
        <p15:guide id="15" orient="horz" pos="449">
          <p15:clr>
            <a:srgbClr val="EA4335"/>
          </p15:clr>
        </p15:guide>
        <p15:guide id="16" orient="horz" pos="685">
          <p15:clr>
            <a:srgbClr val="EA4335"/>
          </p15:clr>
        </p15:guide>
        <p15:guide id="17" orient="horz" pos="922">
          <p15:clr>
            <a:srgbClr val="EA4335"/>
          </p15:clr>
        </p15:guide>
        <p15:guide id="18" orient="horz" pos="1152">
          <p15:clr>
            <a:srgbClr val="EA4335"/>
          </p15:clr>
        </p15:guide>
        <p15:guide id="19" orient="horz" pos="1382">
          <p15:clr>
            <a:srgbClr val="EA4335"/>
          </p15:clr>
        </p15:guide>
        <p15:guide id="20" orient="horz" pos="1619">
          <p15:clr>
            <a:srgbClr val="EA4335"/>
          </p15:clr>
        </p15:guide>
        <p15:guide id="21" orient="horz" pos="1855">
          <p15:clr>
            <a:srgbClr val="EA4335"/>
          </p15:clr>
        </p15:guide>
        <p15:guide id="22" orient="horz" pos="2085">
          <p15:clr>
            <a:srgbClr val="EA4335"/>
          </p15:clr>
        </p15:guide>
        <p15:guide id="23" orient="horz" pos="2321">
          <p15:clr>
            <a:srgbClr val="EA4335"/>
          </p15:clr>
        </p15:guide>
        <p15:guide id="24" orient="horz" pos="2557">
          <p15:clr>
            <a:srgbClr val="EA4335"/>
          </p15:clr>
        </p15:guide>
        <p15:guide id="25" orient="horz" pos="2788">
          <p15:clr>
            <a:srgbClr val="EA4335"/>
          </p15:clr>
        </p15:guide>
        <p15:guide id="26" orient="horz" pos="3024">
          <p15:clr>
            <a:srgbClr val="EA4335"/>
          </p15:clr>
        </p15:guide>
        <p15:guide id="27" pos="3305">
          <p15:clr>
            <a:srgbClr val="EA4335"/>
          </p15:clr>
        </p15:guide>
        <p15:guide id="28" pos="3351">
          <p15:clr>
            <a:srgbClr val="EA4335"/>
          </p15:clr>
        </p15:guide>
        <p15:guide id="29" pos="3751">
          <p15:clr>
            <a:srgbClr val="EA4335"/>
          </p15:clr>
        </p15:guide>
        <p15:guide id="30" pos="3798">
          <p15:clr>
            <a:srgbClr val="EA4335"/>
          </p15:clr>
        </p15:guide>
        <p15:guide id="31" pos="4199">
          <p15:clr>
            <a:srgbClr val="EA4335"/>
          </p15:clr>
        </p15:guide>
        <p15:guide id="32" pos="4245">
          <p15:clr>
            <a:srgbClr val="EA4335"/>
          </p15:clr>
        </p15:guide>
        <p15:guide id="33" pos="4647">
          <p15:clr>
            <a:srgbClr val="EA4335"/>
          </p15:clr>
        </p15:guide>
        <p15:guide id="34" pos="4693">
          <p15:clr>
            <a:srgbClr val="EA4335"/>
          </p15:clr>
        </p15:guide>
        <p15:guide id="35" pos="5094">
          <p15:clr>
            <a:srgbClr val="EA4335"/>
          </p15:clr>
        </p15:guide>
        <p15:guide id="36" pos="5140">
          <p15:clr>
            <a:srgbClr val="EA4335"/>
          </p15:clr>
        </p15:guide>
        <p15:guide id="37" pos="554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0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0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347675" y="1020475"/>
            <a:ext cx="6336600" cy="19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LLM Quantization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Tijmen Blankevoort</a:t>
            </a:r>
            <a:br>
              <a:rPr lang="en" dirty="0"/>
            </a:br>
            <a:r>
              <a:rPr lang="en" dirty="0"/>
              <a:t>Meta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3"/>
          </p:nvPr>
        </p:nvSpPr>
        <p:spPr>
          <a:xfrm>
            <a:off x="347675" y="329184"/>
            <a:ext cx="1773900" cy="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03/13/2024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30210-134C-16B9-B59A-192D5D260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birds&#10;&#10;AI-generated content may be incorrect.">
            <a:extLst>
              <a:ext uri="{FF2B5EF4-FFF2-40B4-BE49-F238E27FC236}">
                <a16:creationId xmlns:a16="http://schemas.microsoft.com/office/drawing/2014/main" id="{4DDDFEBB-B6C2-F72B-BF7F-B6DE3BED0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457200"/>
            <a:ext cx="7061200" cy="422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09A318-BF4C-31C8-B6E8-7B965ED7C32B}"/>
              </a:ext>
            </a:extLst>
          </p:cNvPr>
          <p:cNvSpPr txBox="1"/>
          <p:nvPr/>
        </p:nvSpPr>
        <p:spPr>
          <a:xfrm>
            <a:off x="3288890" y="4686300"/>
            <a:ext cx="25662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Largest attention tokens</a:t>
            </a:r>
          </a:p>
        </p:txBody>
      </p:sp>
    </p:spTree>
    <p:extLst>
      <p:ext uri="{BB962C8B-B14F-4D97-AF65-F5344CB8AC3E}">
        <p14:creationId xmlns:p14="http://schemas.microsoft.com/office/powerpoint/2010/main" val="357321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07FCB-001F-50F2-5A0C-867196EE4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4B0A16-30DF-3461-ED89-1EFD6584E409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The Block is trying to ‘no-op’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E4C39AC3-6984-B18F-8C78-2F7E22A3C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" y="1338411"/>
            <a:ext cx="9013250" cy="320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39F1C-97F2-E4ED-9497-E2083D83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3AEB81-51B2-E647-D80B-BFEDC93DEE27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LLM outlier issues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diagram of a layer structure&#10;&#10;AI-generated content may be incorrect.">
            <a:extLst>
              <a:ext uri="{FF2B5EF4-FFF2-40B4-BE49-F238E27FC236}">
                <a16:creationId xmlns:a16="http://schemas.microsoft.com/office/drawing/2014/main" id="{FDDA9553-F497-C55C-7BDB-A8D7BEDF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259" y="617711"/>
            <a:ext cx="3276948" cy="4204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0ECC94-2294-F867-6775-6420F75BDC66}"/>
              </a:ext>
            </a:extLst>
          </p:cNvPr>
          <p:cNvSpPr txBox="1"/>
          <p:nvPr/>
        </p:nvSpPr>
        <p:spPr>
          <a:xfrm>
            <a:off x="371475" y="1238865"/>
            <a:ext cx="469213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what happens:</a:t>
            </a:r>
          </a:p>
          <a:p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The attention [1] needs to represent a no-operation – the residual needs no update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cannot represent a no-operation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Instead – the network learns to pay full-attention to ‘useless tokens’ that get an infinitesimal value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Limit Attention -&gt; 1 – means some inputs trend to positive/negative infinite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In [2] these inputs are normalized, so the input to the </a:t>
            </a:r>
            <a:r>
              <a:rPr lang="en-US" dirty="0" err="1"/>
              <a:t>LayerNorm</a:t>
            </a:r>
            <a:r>
              <a:rPr lang="en-US" dirty="0"/>
              <a:t> has to become even larger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In order to do so – the previous block outputs extreme outliers, </a:t>
            </a:r>
            <a:r>
              <a:rPr lang="en-US" dirty="0" err="1"/>
              <a:t>signalling</a:t>
            </a:r>
            <a:r>
              <a:rPr lang="en-US" dirty="0"/>
              <a:t> the update is done</a:t>
            </a:r>
          </a:p>
        </p:txBody>
      </p:sp>
    </p:spTree>
    <p:extLst>
      <p:ext uri="{BB962C8B-B14F-4D97-AF65-F5344CB8AC3E}">
        <p14:creationId xmlns:p14="http://schemas.microsoft.com/office/powerpoint/2010/main" val="339464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63E7E-8591-2B70-5B35-B4948F8B5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DE04F1-734D-9714-774A-6064A9959C2D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4 fixes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4729FFA1-0EB9-1BAD-FF4D-312A9FEB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556" y="950350"/>
            <a:ext cx="1799999" cy="1614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E07043-C33B-8216-AD43-295AFB51E1BB}"/>
              </a:ext>
            </a:extLst>
          </p:cNvPr>
          <p:cNvSpPr txBox="1"/>
          <p:nvPr/>
        </p:nvSpPr>
        <p:spPr>
          <a:xfrm>
            <a:off x="1941523" y="2564895"/>
            <a:ext cx="2458064" cy="31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Adding a learnable 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5537AA-45AE-FAA3-6AD3-30FBB6FB7DC7}"/>
              </a:ext>
            </a:extLst>
          </p:cNvPr>
          <p:cNvSpPr txBox="1"/>
          <p:nvPr/>
        </p:nvSpPr>
        <p:spPr>
          <a:xfrm>
            <a:off x="4897160" y="2571750"/>
            <a:ext cx="2812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Clipped </a:t>
            </a:r>
            <a:r>
              <a:rPr lang="en-US" dirty="0" err="1"/>
              <a:t>softmax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4033F-47BF-B68E-F446-50D2B98BB8D5}"/>
              </a:ext>
            </a:extLst>
          </p:cNvPr>
          <p:cNvSpPr txBox="1"/>
          <p:nvPr/>
        </p:nvSpPr>
        <p:spPr>
          <a:xfrm>
            <a:off x="1769016" y="4396901"/>
            <a:ext cx="2812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Plus-one </a:t>
            </a:r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11" name="Picture 10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01BDA7AA-6D1D-8C59-2E51-D31A8D0BE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579" y="3345669"/>
            <a:ext cx="1612900" cy="736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612233-994B-EFDB-99A1-9DE535422978}"/>
              </a:ext>
            </a:extLst>
          </p:cNvPr>
          <p:cNvSpPr txBox="1"/>
          <p:nvPr/>
        </p:nvSpPr>
        <p:spPr>
          <a:xfrm>
            <a:off x="4897160" y="4396901"/>
            <a:ext cx="2812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Regularize the activations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738E6-BF93-B2AB-9F4F-B6961CE4601D}"/>
              </a:ext>
            </a:extLst>
          </p:cNvPr>
          <p:cNvSpPr txBox="1"/>
          <p:nvPr/>
        </p:nvSpPr>
        <p:spPr>
          <a:xfrm>
            <a:off x="7875639" y="196645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7" name="Picture 16" descr="A blue line graph with white text&#10;&#10;AI-generated content may be incorrect.">
            <a:extLst>
              <a:ext uri="{FF2B5EF4-FFF2-40B4-BE49-F238E27FC236}">
                <a16:creationId xmlns:a16="http://schemas.microsoft.com/office/drawing/2014/main" id="{95DECB5D-0B64-E903-2FD5-2B5C58905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399" y="1005791"/>
            <a:ext cx="1769459" cy="1614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CDE61D4-DF9B-ED04-9B66-C79921873F78}"/>
              </a:ext>
            </a:extLst>
          </p:cNvPr>
          <p:cNvSpPr txBox="1"/>
          <p:nvPr/>
        </p:nvSpPr>
        <p:spPr>
          <a:xfrm>
            <a:off x="5554876" y="3528271"/>
            <a:ext cx="1494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106511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4C209-BE73-10ED-50A7-03A5A9398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259BDA-BCFD-904A-2766-2ED986AA9332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This behavior pops up everywhere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14810-F6DF-6271-AB30-8517F8E92024}"/>
              </a:ext>
            </a:extLst>
          </p:cNvPr>
          <p:cNvSpPr txBox="1"/>
          <p:nvPr/>
        </p:nvSpPr>
        <p:spPr>
          <a:xfrm>
            <a:off x="7875639" y="1966452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86757F-059D-FABA-1BA7-60DFD830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91" y="1348771"/>
            <a:ext cx="3575754" cy="14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698AED-4CF5-7E98-3E1F-FA99E4B36166}"/>
              </a:ext>
            </a:extLst>
          </p:cNvPr>
          <p:cNvSpPr txBox="1"/>
          <p:nvPr/>
        </p:nvSpPr>
        <p:spPr>
          <a:xfrm>
            <a:off x="512572" y="2951035"/>
            <a:ext cx="352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Attention Sinks (Xiao 2023)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0CC25-9076-920F-53CA-BBE9A63D109E}"/>
              </a:ext>
            </a:extLst>
          </p:cNvPr>
          <p:cNvSpPr txBox="1"/>
          <p:nvPr/>
        </p:nvSpPr>
        <p:spPr>
          <a:xfrm>
            <a:off x="4240976" y="4834166"/>
            <a:ext cx="48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Efficient Streaming Language Models with Attention Sinks. Xiao et al. 2023</a:t>
            </a:r>
          </a:p>
          <a:p>
            <a:pPr algn="r"/>
            <a:r>
              <a:rPr lang="en-US" sz="600" dirty="0"/>
              <a:t>The Super Weight in Large Language Models. Yu et al.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A42B1-FADD-4376-B838-2234D7D73A16}"/>
              </a:ext>
            </a:extLst>
          </p:cNvPr>
          <p:cNvSpPr txBox="1"/>
          <p:nvPr/>
        </p:nvSpPr>
        <p:spPr>
          <a:xfrm>
            <a:off x="2334144" y="3854129"/>
            <a:ext cx="446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Almost every time I open LinkedIn, some paper was released that reinvents this -_-’</a:t>
            </a:r>
          </a:p>
        </p:txBody>
      </p:sp>
      <p:pic>
        <p:nvPicPr>
          <p:cNvPr id="15" name="Picture 14" descr="A black and white image of a couple of circles with red and blue numbers&#10;&#10;AI-generated content may be incorrect.">
            <a:extLst>
              <a:ext uri="{FF2B5EF4-FFF2-40B4-BE49-F238E27FC236}">
                <a16:creationId xmlns:a16="http://schemas.microsoft.com/office/drawing/2014/main" id="{384DEE68-0933-8BE3-C59F-869E4EDE3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645" y="1572462"/>
            <a:ext cx="4905596" cy="9992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BE1306-CD24-DBE4-3444-13DC9FE7022A}"/>
              </a:ext>
            </a:extLst>
          </p:cNvPr>
          <p:cNvSpPr txBox="1"/>
          <p:nvPr/>
        </p:nvSpPr>
        <p:spPr>
          <a:xfrm>
            <a:off x="4651736" y="2951034"/>
            <a:ext cx="352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 Weights (Yu 2024)</a:t>
            </a:r>
          </a:p>
        </p:txBody>
      </p:sp>
    </p:spTree>
    <p:extLst>
      <p:ext uri="{BB962C8B-B14F-4D97-AF65-F5344CB8AC3E}">
        <p14:creationId xmlns:p14="http://schemas.microsoft.com/office/powerpoint/2010/main" val="328349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61CB-586E-C46D-930C-7F89A6695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49B1-683B-C9E0-CE00-8F257B054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and Hadamard tricks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F4DBB7-E2FD-C8BF-5E10-E6F816FB1A4C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09D3F0-D366-2047-1624-4F43C4ACEBB9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605CC-B52F-D657-2640-8F5F2BC50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82A1AFF7-9A1F-5804-95CD-C0F71F5526C0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bad distribution</a:t>
            </a:r>
          </a:p>
        </p:txBody>
      </p:sp>
      <p:pic>
        <p:nvPicPr>
          <p:cNvPr id="3" name="Picture 2" descr="A graph of a distribution of value&#10;&#10;AI-generated content may be incorrect.">
            <a:extLst>
              <a:ext uri="{FF2B5EF4-FFF2-40B4-BE49-F238E27FC236}">
                <a16:creationId xmlns:a16="http://schemas.microsoft.com/office/drawing/2014/main" id="{67CDA492-A7FF-AEE0-BE1B-41FE73A7E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74" y="972152"/>
            <a:ext cx="4113066" cy="4171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9B767B-1564-4385-715E-EF4CA8079E31}"/>
              </a:ext>
            </a:extLst>
          </p:cNvPr>
          <p:cNvSpPr txBox="1"/>
          <p:nvPr/>
        </p:nvSpPr>
        <p:spPr>
          <a:xfrm>
            <a:off x="5265019" y="2149885"/>
            <a:ext cx="31955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take some weight matrix, e.g. a 512x512 matrix</a:t>
            </a:r>
          </a:p>
          <a:p>
            <a:endParaRPr lang="en-US" dirty="0"/>
          </a:p>
          <a:p>
            <a:r>
              <a:rPr lang="en-US" dirty="0"/>
              <a:t>This distribution is quite bad – not Gaussian at all</a:t>
            </a:r>
          </a:p>
          <a:p>
            <a:endParaRPr lang="en-US" dirty="0"/>
          </a:p>
          <a:p>
            <a:r>
              <a:rPr lang="en-US" dirty="0"/>
              <a:t>there are 1% significant outliers</a:t>
            </a:r>
          </a:p>
          <a:p>
            <a:r>
              <a:rPr lang="en-US" dirty="0"/>
              <a:t>min-max = -10, 10</a:t>
            </a:r>
          </a:p>
        </p:txBody>
      </p:sp>
    </p:spTree>
    <p:extLst>
      <p:ext uri="{BB962C8B-B14F-4D97-AF65-F5344CB8AC3E}">
        <p14:creationId xmlns:p14="http://schemas.microsoft.com/office/powerpoint/2010/main" val="33974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64AE1-2077-F3B8-C1E0-83B688CF3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404D3303-1787-E2DA-1F88-CD9D6558B0BF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rotation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19DF79-D0D4-8513-B1EE-0F9BB1A696CB}"/>
                  </a:ext>
                </a:extLst>
              </p:cNvPr>
              <p:cNvSpPr txBox="1"/>
              <p:nvPr/>
            </p:nvSpPr>
            <p:spPr>
              <a:xfrm>
                <a:off x="943275" y="1448365"/>
                <a:ext cx="5640404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rotation matrix is 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Can easily make one by doing a QR decomposition of a random A</a:t>
                </a:r>
              </a:p>
              <a:p>
                <a:r>
                  <a:rPr lang="en-US" dirty="0"/>
                  <a:t>		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𝑄𝑅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taking the Q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19DF79-D0D4-8513-B1EE-0F9BB1A6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75" y="1448365"/>
                <a:ext cx="5640404" cy="2246769"/>
              </a:xfrm>
              <a:prstGeom prst="rect">
                <a:avLst/>
              </a:prstGeom>
              <a:blipFill>
                <a:blip r:embed="rId3"/>
                <a:stretch>
                  <a:fillRect l="-449" t="-565" b="-2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8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E1327-B244-F20E-656E-6C4E7CC65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9D0B8C58-23CD-FF2E-510B-7A24209BE646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Multiply by R</a:t>
            </a:r>
          </a:p>
        </p:txBody>
      </p:sp>
      <p:pic>
        <p:nvPicPr>
          <p:cNvPr id="3" name="Picture 2" descr="A graph of a distribution of value&#10;&#10;AI-generated content may be incorrect.">
            <a:extLst>
              <a:ext uri="{FF2B5EF4-FFF2-40B4-BE49-F238E27FC236}">
                <a16:creationId xmlns:a16="http://schemas.microsoft.com/office/drawing/2014/main" id="{8E64792F-7646-0FF9-8536-F485E327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94" y="972152"/>
            <a:ext cx="4113066" cy="4171348"/>
          </a:xfrm>
          <a:prstGeom prst="rect">
            <a:avLst/>
          </a:prstGeom>
        </p:spPr>
      </p:pic>
      <p:pic>
        <p:nvPicPr>
          <p:cNvPr id="5" name="Picture 4" descr="A green and red line graph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1B433A51-AE1C-C065-EB13-28ED3039D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842" y="972152"/>
            <a:ext cx="4068564" cy="4171349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226468E-889D-54F5-9683-4F9AA085A0AC}"/>
              </a:ext>
            </a:extLst>
          </p:cNvPr>
          <p:cNvSpPr/>
          <p:nvPr/>
        </p:nvSpPr>
        <p:spPr>
          <a:xfrm>
            <a:off x="4331368" y="2415941"/>
            <a:ext cx="481264" cy="13475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4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DF090-BDA3-100C-A4EB-3958B3598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C8DA9789-F1B7-A088-65AE-F92EAAFCBECA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specific rotation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DA1575-27DA-D87D-4F25-16E5D8F488C3}"/>
                  </a:ext>
                </a:extLst>
              </p:cNvPr>
              <p:cNvSpPr txBox="1"/>
              <p:nvPr/>
            </p:nvSpPr>
            <p:spPr>
              <a:xfrm>
                <a:off x="943275" y="1448365"/>
                <a:ext cx="5640404" cy="1402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Hadamard matrix is 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∈{−1, 1}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DA1575-27DA-D87D-4F25-16E5D8F48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275" y="1448365"/>
                <a:ext cx="5640404" cy="1402307"/>
              </a:xfrm>
              <a:prstGeom prst="rect">
                <a:avLst/>
              </a:prstGeom>
              <a:blipFill>
                <a:blip r:embed="rId3"/>
                <a:stretch>
                  <a:fillRect l="-449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roblem #3. The conjecture that there exists a Hadamard matrix for every  positive multiple of 4. | by Pavel Cherkashin | Medium">
            <a:extLst>
              <a:ext uri="{FF2B5EF4-FFF2-40B4-BE49-F238E27FC236}">
                <a16:creationId xmlns:a16="http://schemas.microsoft.com/office/drawing/2014/main" id="{EC560A21-1D0D-1F0A-C018-125109A4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89" y="2850672"/>
            <a:ext cx="4252692" cy="202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1BF3DD-73CB-B3BE-53D8-CC24532A6A35}"/>
                  </a:ext>
                </a:extLst>
              </p:cNvPr>
              <p:cNvSpPr txBox="1"/>
              <p:nvPr/>
            </p:nvSpPr>
            <p:spPr>
              <a:xfrm>
                <a:off x="5697542" y="1768431"/>
                <a:ext cx="3147462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Power-of-two Hadamard matrices are easy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Has to be 1,2 or multiple of 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almost all sizes &lt; 2000 a Hadamard Matrix has been found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often decompose, e.g.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88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Often don’t need a perfect Hadamard matrix, block-diagonal H matrices is fine too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 Hadamard matrices can be generated by multiplying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∈{−1, 1}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1BF3DD-73CB-B3BE-53D8-CC24532A6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542" y="1768431"/>
                <a:ext cx="3147462" cy="2893100"/>
              </a:xfrm>
              <a:prstGeom prst="rect">
                <a:avLst/>
              </a:prstGeom>
              <a:blipFill>
                <a:blip r:embed="rId5"/>
                <a:stretch>
                  <a:fillRect l="-402" t="-437" r="-803" b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33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278054-0AB1-971A-5CA6-5300476F9FE4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ea typeface="Microsoft Sans Serif"/>
                <a:cs typeface="Microsoft Sans Serif"/>
              </a:rPr>
              <a:t>Intro to myself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10A9B5A-C6BB-2DB5-525A-83B006C4C66E}"/>
              </a:ext>
            </a:extLst>
          </p:cNvPr>
          <p:cNvSpPr/>
          <p:nvPr/>
        </p:nvSpPr>
        <p:spPr>
          <a:xfrm>
            <a:off x="702792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E6A3DE7-4DC7-412B-A491-2EF0020C021B}" type="slidenum">
              <a:rPr lang="en-US" sz="1200" b="1" strike="noStrike" spc="-1">
                <a:solidFill>
                  <a:srgbClr val="8B8B8B"/>
                </a:solidFill>
                <a:latin typeface="Calibri"/>
                <a:ea typeface="DejaVu Sans"/>
              </a:rPr>
              <a:t>2</a:t>
            </a:fld>
            <a:endParaRPr lang="nl-NL" sz="1200" b="0" strike="noStrike" spc="-1">
              <a:latin typeface="Calibri"/>
            </a:endParaRPr>
          </a:p>
        </p:txBody>
      </p:sp>
      <p:pic>
        <p:nvPicPr>
          <p:cNvPr id="7" name="Picture 4" descr="Qualcomm/Scyfer | I amsterdam">
            <a:extLst>
              <a:ext uri="{FF2B5EF4-FFF2-40B4-BE49-F238E27FC236}">
                <a16:creationId xmlns:a16="http://schemas.microsoft.com/office/drawing/2014/main" id="{E9A502C8-3841-F117-C213-CD13223CC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818854"/>
            <a:ext cx="3810000" cy="216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90EAA0-EB2B-085F-54D5-15C00129FE52}"/>
              </a:ext>
            </a:extLst>
          </p:cNvPr>
          <p:cNvSpPr txBox="1"/>
          <p:nvPr/>
        </p:nvSpPr>
        <p:spPr>
          <a:xfrm>
            <a:off x="4699353" y="2175157"/>
            <a:ext cx="3949347" cy="144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l">
              <a:lnSpc>
                <a:spcPct val="96000"/>
              </a:lnSpc>
              <a:buFont typeface="Arial" panose="020B0604020202020204" pitchFamily="34" charset="0"/>
              <a:buChar char="•"/>
            </a:pPr>
            <a:r>
              <a:rPr lang="en-NL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Tijmen Blankevoort</a:t>
            </a:r>
            <a:endParaRPr lang="en-US" dirty="0">
              <a:solidFill>
                <a:schemeClr val="tx1"/>
              </a:solidFill>
              <a:latin typeface="Microsoft Sans Serif"/>
              <a:cs typeface="Microsoft Sans Serif" panose="020B0604020202020204" pitchFamily="34" charset="0"/>
            </a:endParaRPr>
          </a:p>
          <a:p>
            <a:pPr marL="285750" indent="-285750" algn="l">
              <a:lnSpc>
                <a:spcPct val="96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From the Netherlands</a:t>
            </a:r>
            <a:endParaRPr lang="en-NL" dirty="0">
              <a:solidFill>
                <a:schemeClr val="tx1"/>
              </a:solidFill>
              <a:latin typeface="Microsoft Sans Serif"/>
              <a:cs typeface="Microsoft Sans Serif" panose="020B0604020202020204" pitchFamily="34" charset="0"/>
            </a:endParaRPr>
          </a:p>
          <a:p>
            <a:pPr marL="285750" indent="-285750">
              <a:lnSpc>
                <a:spcPct val="96000"/>
              </a:lnSpc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Former CTO co-founder </a:t>
            </a:r>
            <a:r>
              <a:rPr lang="en-NL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AI startup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Scyfer</a:t>
            </a: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 with</a:t>
            </a:r>
            <a:r>
              <a:rPr lang="en-NL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 </a:t>
            </a:r>
            <a:r>
              <a:rPr lang="en-NL" dirty="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Max Welling</a:t>
            </a:r>
          </a:p>
          <a:p>
            <a:pPr marL="285750" indent="-285750">
              <a:lnSpc>
                <a:spcPct val="96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Former </a:t>
            </a:r>
            <a:r>
              <a:rPr lang="en-NL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Director </a:t>
            </a:r>
            <a:r>
              <a:rPr lang="en-NL" dirty="0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of Engineering </a:t>
            </a:r>
            <a:r>
              <a:rPr lang="en-NL">
                <a:solidFill>
                  <a:schemeClr val="tx1"/>
                </a:solidFill>
                <a:latin typeface="Microsoft Sans Serif"/>
                <a:cs typeface="Microsoft Sans Serif" panose="020B0604020202020204" pitchFamily="34" charset="0"/>
              </a:rPr>
              <a:t>at Qualcomm</a:t>
            </a:r>
            <a:endParaRPr lang="en-NL" dirty="0">
              <a:solidFill>
                <a:schemeClr val="tx1"/>
              </a:solidFill>
              <a:latin typeface="Microsoft Sans Serif"/>
              <a:cs typeface="Microsoft Sans Serif" panose="020B0604020202020204" pitchFamily="34" charset="0"/>
            </a:endParaRPr>
          </a:p>
          <a:p>
            <a:pPr marL="285750" indent="-285750">
              <a:lnSpc>
                <a:spcPct val="96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icrosoft Sans Serif"/>
                <a:cs typeface="Microsoft Sans Serif"/>
              </a:rPr>
              <a:t>Currently part of Meta - GenAI working on pre-training Llama models</a:t>
            </a:r>
          </a:p>
        </p:txBody>
      </p:sp>
    </p:spTree>
    <p:extLst>
      <p:ext uri="{BB962C8B-B14F-4D97-AF65-F5344CB8AC3E}">
        <p14:creationId xmlns:p14="http://schemas.microsoft.com/office/powerpoint/2010/main" val="156491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E4E63-BE0C-432D-2288-A0F9B1BDD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2E2762C4-AA75-4626-1F4B-4F598C39198C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Hadamard transforms have nice properties</a:t>
            </a:r>
          </a:p>
        </p:txBody>
      </p:sp>
      <p:pic>
        <p:nvPicPr>
          <p:cNvPr id="5" name="Picture 4" descr="A diagram of a normal distribution with Ryugyong Hotel in the background&#10;&#10;AI-generated content may be incorrect.">
            <a:extLst>
              <a:ext uri="{FF2B5EF4-FFF2-40B4-BE49-F238E27FC236}">
                <a16:creationId xmlns:a16="http://schemas.microsoft.com/office/drawing/2014/main" id="{29259138-398D-F4E2-3B88-B64390AE2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669" y="1121343"/>
            <a:ext cx="4015237" cy="3872965"/>
          </a:xfrm>
          <a:prstGeom prst="rect">
            <a:avLst/>
          </a:prstGeom>
        </p:spPr>
      </p:pic>
      <p:pic>
        <p:nvPicPr>
          <p:cNvPr id="6" name="Picture 5" descr="A graph of a distribution of value&#10;&#10;AI-generated content may be incorrect.">
            <a:extLst>
              <a:ext uri="{FF2B5EF4-FFF2-40B4-BE49-F238E27FC236}">
                <a16:creationId xmlns:a16="http://schemas.microsoft.com/office/drawing/2014/main" id="{1962F5FC-D759-87EF-B32C-CDF4FE78E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94" y="972152"/>
            <a:ext cx="4113066" cy="417134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0B946E50-83B0-8DF8-DE9D-AA1F0D587295}"/>
              </a:ext>
            </a:extLst>
          </p:cNvPr>
          <p:cNvSpPr/>
          <p:nvPr/>
        </p:nvSpPr>
        <p:spPr>
          <a:xfrm>
            <a:off x="4331368" y="2415941"/>
            <a:ext cx="481264" cy="13475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0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4C356-1422-356B-592F-8C4EEE43D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73FB0ED5-5EB5-D36F-5E70-AAF765260B43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Hadamard transforms have nice properties</a:t>
            </a:r>
          </a:p>
        </p:txBody>
      </p:sp>
      <p:pic>
        <p:nvPicPr>
          <p:cNvPr id="3" name="Picture 2" descr="A green and red curve&#10;&#10;AI-generated content may be incorrect.">
            <a:extLst>
              <a:ext uri="{FF2B5EF4-FFF2-40B4-BE49-F238E27FC236}">
                <a16:creationId xmlns:a16="http://schemas.microsoft.com/office/drawing/2014/main" id="{2739D913-C9F3-7434-F883-40BFA8D3A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43" y="871115"/>
            <a:ext cx="5835861" cy="1975457"/>
          </a:xfrm>
          <a:prstGeom prst="rect">
            <a:avLst/>
          </a:prstGeom>
        </p:spPr>
      </p:pic>
      <p:pic>
        <p:nvPicPr>
          <p:cNvPr id="8" name="Picture 7" descr="A graph with a line drawn on it&#10;&#10;AI-generated content may be incorrect.">
            <a:extLst>
              <a:ext uri="{FF2B5EF4-FFF2-40B4-BE49-F238E27FC236}">
                <a16:creationId xmlns:a16="http://schemas.microsoft.com/office/drawing/2014/main" id="{9D4299EA-7B38-A4E3-70A4-7EC49E9E5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050567"/>
            <a:ext cx="6120682" cy="197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73D6C-33CD-1C1F-3002-EB08168AA1DF}"/>
              </a:ext>
            </a:extLst>
          </p:cNvPr>
          <p:cNvSpPr txBox="1"/>
          <p:nvPr/>
        </p:nvSpPr>
        <p:spPr>
          <a:xfrm>
            <a:off x="6737684" y="947903"/>
            <a:ext cx="17421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the Hadamard transform – the distribution is even more Gaussian!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43C92-916E-8EFB-A1A2-2B36CF37486B}"/>
              </a:ext>
            </a:extLst>
          </p:cNvPr>
          <p:cNvSpPr txBox="1"/>
          <p:nvPr/>
        </p:nvSpPr>
        <p:spPr>
          <a:xfrm>
            <a:off x="6737684" y="2096459"/>
            <a:ext cx="209349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Shapiro-Wilk Normality Test (p-values): Original: 0.000000 Rotated: 0.000399 Hadamard: 0.252362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7124C-C554-CCAA-6A3A-08F12FA2FE10}"/>
              </a:ext>
            </a:extLst>
          </p:cNvPr>
          <p:cNvSpPr txBox="1"/>
          <p:nvPr/>
        </p:nvSpPr>
        <p:spPr>
          <a:xfrm>
            <a:off x="6737684" y="3460459"/>
            <a:ext cx="22908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Kurtosis:</a:t>
            </a:r>
          </a:p>
          <a:p>
            <a:r>
              <a:rPr lang="en-US" dirty="0"/>
              <a:t>Original: 30.981354 Rotation: 0.196846 Hadamard: 0.058192</a:t>
            </a:r>
          </a:p>
        </p:txBody>
      </p:sp>
    </p:spTree>
    <p:extLst>
      <p:ext uri="{BB962C8B-B14F-4D97-AF65-F5344CB8AC3E}">
        <p14:creationId xmlns:p14="http://schemas.microsoft.com/office/powerpoint/2010/main" val="40026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9CF30-8872-958E-47E2-2904E1BEC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CB97CA64-A38E-6B30-F464-E4BEC639946A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fast Walsh-Hadamard transform</a:t>
            </a:r>
          </a:p>
        </p:txBody>
      </p:sp>
      <p:pic>
        <p:nvPicPr>
          <p:cNvPr id="5" name="Picture 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3AF5F2D-4C40-9DD2-1FE4-934B2D4A8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57"/>
          <a:stretch>
            <a:fillRect/>
          </a:stretch>
        </p:blipFill>
        <p:spPr>
          <a:xfrm>
            <a:off x="782441" y="1826518"/>
            <a:ext cx="3295222" cy="901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D6733-163A-1094-70EB-CDAB6509DAF5}"/>
              </a:ext>
            </a:extLst>
          </p:cNvPr>
          <p:cNvSpPr txBox="1"/>
          <p:nvPr/>
        </p:nvSpPr>
        <p:spPr>
          <a:xfrm>
            <a:off x="708917" y="1431676"/>
            <a:ext cx="385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Recursive definition based on: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B77C76A-069C-DE34-7587-38DEAFFE4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09" y="1951877"/>
            <a:ext cx="4508767" cy="216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77C356-94FE-3E9A-1C58-AF4C4AA2514F}"/>
                  </a:ext>
                </a:extLst>
              </p:cNvPr>
              <p:cNvSpPr txBox="1"/>
              <p:nvPr/>
            </p:nvSpPr>
            <p:spPr>
              <a:xfrm>
                <a:off x="550906" y="3223533"/>
                <a:ext cx="352675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dirty="0" err="1"/>
                  <a:t>fWHT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matrix-vector </a:t>
                </a:r>
                <a:r>
                  <a:rPr lang="en-US" dirty="0" err="1"/>
                  <a:t>multipications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Much faster than the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and easy to implement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77C356-94FE-3E9A-1C58-AF4C4AA25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6" y="3223533"/>
                <a:ext cx="3526757" cy="1169551"/>
              </a:xfrm>
              <a:prstGeom prst="rect">
                <a:avLst/>
              </a:prstGeom>
              <a:blipFill>
                <a:blip r:embed="rId5"/>
                <a:stretch>
                  <a:fillRect l="-717" t="-1064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34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834B0-AA42-20EB-FCE4-A26FD9C9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40C78143-475C-A834-048C-F147A1213E47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QUIP / QUIP#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1EA9F3-6DA9-7B9A-B846-E8073FDF32DB}"/>
                  </a:ext>
                </a:extLst>
              </p:cNvPr>
              <p:cNvSpPr txBox="1"/>
              <p:nvPr/>
            </p:nvSpPr>
            <p:spPr>
              <a:xfrm>
                <a:off x="885524" y="1289785"/>
                <a:ext cx="415811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Apply Rotation/Hadamard transforms on every weight matrix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𝐻𝑊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~ Gaussian, it’s easier to quantize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1EA9F3-6DA9-7B9A-B846-E8073FDF3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24" y="1289785"/>
                <a:ext cx="4158114" cy="2031325"/>
              </a:xfrm>
              <a:prstGeom prst="rect">
                <a:avLst/>
              </a:prstGeom>
              <a:blipFill>
                <a:blip r:embed="rId3"/>
                <a:stretch>
                  <a:fillRect l="-305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4E686C02-DD89-8FFE-A2AC-CD0295D1D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8" y="2835668"/>
            <a:ext cx="3114453" cy="23078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B1C130-1FDC-69EB-3CF7-C650F81C4CEC}"/>
              </a:ext>
            </a:extLst>
          </p:cNvPr>
          <p:cNvSpPr txBox="1"/>
          <p:nvPr/>
        </p:nvSpPr>
        <p:spPr>
          <a:xfrm>
            <a:off x="3564911" y="3397342"/>
            <a:ext cx="20034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QUIP(#) uses this to quantize networks to 2-4 bits – with E8-lattice codebooks + local fine-tuning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5267F-81F3-21AA-431E-BA144B55D381}"/>
              </a:ext>
            </a:extLst>
          </p:cNvPr>
          <p:cNvSpPr txBox="1"/>
          <p:nvPr/>
        </p:nvSpPr>
        <p:spPr>
          <a:xfrm>
            <a:off x="5722376" y="1804142"/>
            <a:ext cx="319343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Downside:</a:t>
            </a:r>
          </a:p>
          <a:p>
            <a:endParaRPr lang="en-US" dirty="0"/>
          </a:p>
          <a:p>
            <a:r>
              <a:rPr lang="en-US" dirty="0"/>
              <a:t>You still have to do all the Hadamard matrix multiplications inside the network</a:t>
            </a:r>
          </a:p>
          <a:p>
            <a:endParaRPr lang="en-US" dirty="0"/>
          </a:p>
          <a:p>
            <a:r>
              <a:rPr lang="en-US" dirty="0"/>
              <a:t>The gains from lower-bit quantization are diminished by the extra transform for each linear operation.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D2B70-A78C-7A0D-F22A-B2019A1BF122}"/>
              </a:ext>
            </a:extLst>
          </p:cNvPr>
          <p:cNvSpPr txBox="1"/>
          <p:nvPr/>
        </p:nvSpPr>
        <p:spPr>
          <a:xfrm>
            <a:off x="4244741" y="4793699"/>
            <a:ext cx="4899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err="1"/>
              <a:t>QuIP</a:t>
            </a:r>
            <a:r>
              <a:rPr lang="en-US" sz="600" dirty="0"/>
              <a:t>: 2-Bit Quantization of Large models with Guarantees. Chee et al. 2024</a:t>
            </a:r>
          </a:p>
          <a:p>
            <a:pPr algn="r"/>
            <a:r>
              <a:rPr lang="en-US" sz="600" dirty="0" err="1"/>
              <a:t>QuIP</a:t>
            </a:r>
            <a:r>
              <a:rPr lang="en-US" sz="600" dirty="0"/>
              <a:t>#: Even Better LLM Quantization with Hadamard Incoherence and Lattice Codebooks. Tseng et al. 2024</a:t>
            </a:r>
          </a:p>
        </p:txBody>
      </p:sp>
    </p:spTree>
    <p:extLst>
      <p:ext uri="{BB962C8B-B14F-4D97-AF65-F5344CB8AC3E}">
        <p14:creationId xmlns:p14="http://schemas.microsoft.com/office/powerpoint/2010/main" val="56035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F3090-67CB-31A5-E237-B6CF4BED0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11738432-298B-BC7B-2484-21B3BF753FA3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SliceGPT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</a:t>
            </a:r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LayerNorm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-&gt; </a:t>
            </a:r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RMSNorm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 descr="A diagram of a software flowchart&#10;&#10;AI-generated content may be incorrect.">
            <a:extLst>
              <a:ext uri="{FF2B5EF4-FFF2-40B4-BE49-F238E27FC236}">
                <a16:creationId xmlns:a16="http://schemas.microsoft.com/office/drawing/2014/main" id="{DB4C36B9-206A-DE73-98E7-194CC62CE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71" y="875899"/>
            <a:ext cx="3461873" cy="4084721"/>
          </a:xfrm>
          <a:prstGeom prst="rect">
            <a:avLst/>
          </a:prstGeom>
        </p:spPr>
      </p:pic>
      <p:pic>
        <p:nvPicPr>
          <p:cNvPr id="7" name="Picture 6" descr="A diagram of a function&#10;&#10;AI-generated content may be incorrect.">
            <a:extLst>
              <a:ext uri="{FF2B5EF4-FFF2-40B4-BE49-F238E27FC236}">
                <a16:creationId xmlns:a16="http://schemas.microsoft.com/office/drawing/2014/main" id="{D4F817F3-04CF-A736-E973-2C81B8163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888" y="875899"/>
            <a:ext cx="4010453" cy="408472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AF2A8A60-5DC8-786B-F8E2-DA5FE0A264AE}"/>
              </a:ext>
            </a:extLst>
          </p:cNvPr>
          <p:cNvSpPr/>
          <p:nvPr/>
        </p:nvSpPr>
        <p:spPr>
          <a:xfrm>
            <a:off x="4331368" y="2233061"/>
            <a:ext cx="481264" cy="13475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42DC2-89C6-B84E-4888-8A33776FAEF7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err="1"/>
              <a:t>SliceGPT</a:t>
            </a:r>
            <a:r>
              <a:rPr lang="en-US" sz="600" dirty="0"/>
              <a:t>: Compress Large Language Models by Deleting Rows and Columns. </a:t>
            </a:r>
            <a:r>
              <a:rPr lang="en-US" sz="600" dirty="0" err="1"/>
              <a:t>Ashkboos</a:t>
            </a:r>
            <a:r>
              <a:rPr lang="en-US" sz="600" dirty="0"/>
              <a:t> et al. 2024</a:t>
            </a:r>
          </a:p>
        </p:txBody>
      </p:sp>
    </p:spTree>
    <p:extLst>
      <p:ext uri="{BB962C8B-B14F-4D97-AF65-F5344CB8AC3E}">
        <p14:creationId xmlns:p14="http://schemas.microsoft.com/office/powerpoint/2010/main" val="15904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EBC01-B86C-5DA9-2E2B-8453E974E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7DA76AC7-6AF2-9716-0446-814716C68C58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SliceGPT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</a:t>
            </a:r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LayerNorm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-&gt; </a:t>
            </a:r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RMSNorm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3C271-B3AD-CBFD-9585-FA68228E3229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err="1"/>
              <a:t>SliceGPT</a:t>
            </a:r>
            <a:r>
              <a:rPr lang="en-US" sz="600" dirty="0"/>
              <a:t>: Compress Large Language Models by Deleting Rows and Columns. </a:t>
            </a:r>
            <a:r>
              <a:rPr lang="en-US" sz="600" dirty="0" err="1"/>
              <a:t>Ashkboos</a:t>
            </a:r>
            <a:r>
              <a:rPr lang="en-US" sz="600" dirty="0"/>
              <a:t> et al. 2024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57656-F1A6-6379-00AD-B95E0F1F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0" y="2330450"/>
            <a:ext cx="4711700" cy="482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E6BDE3-25B3-A763-439D-78C9A521EEEF}"/>
                  </a:ext>
                </a:extLst>
              </p:cNvPr>
              <p:cNvSpPr txBox="1"/>
              <p:nvPr/>
            </p:nvSpPr>
            <p:spPr>
              <a:xfrm>
                <a:off x="3292318" y="3547947"/>
                <a:ext cx="25486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 Rotation matrix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E6BDE3-25B3-A763-439D-78C9A521E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318" y="3547947"/>
                <a:ext cx="2548647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442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53A1-A682-ED55-96BE-BA3AB3B35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0A88395D-45AB-4A56-F7D0-8918CB4AF589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SliceGPT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Rotations on residuals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508ACD9-8A8E-B3F5-3FAB-663F9D692BF0}"/>
              </a:ext>
            </a:extLst>
          </p:cNvPr>
          <p:cNvSpPr/>
          <p:nvPr/>
        </p:nvSpPr>
        <p:spPr>
          <a:xfrm>
            <a:off x="4331368" y="2415941"/>
            <a:ext cx="481264" cy="13475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system&#10;&#10;AI-generated content may be incorrect.">
            <a:extLst>
              <a:ext uri="{FF2B5EF4-FFF2-40B4-BE49-F238E27FC236}">
                <a16:creationId xmlns:a16="http://schemas.microsoft.com/office/drawing/2014/main" id="{7305ECAC-049C-143F-633D-E260E256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08" y="1114846"/>
            <a:ext cx="4452735" cy="3637801"/>
          </a:xfrm>
          <a:prstGeom prst="rect">
            <a:avLst/>
          </a:prstGeom>
        </p:spPr>
      </p:pic>
      <p:pic>
        <p:nvPicPr>
          <p:cNvPr id="6" name="Picture 5" descr="A diagram of a cutting graph&#10;&#10;AI-generated content may be incorrect.">
            <a:extLst>
              <a:ext uri="{FF2B5EF4-FFF2-40B4-BE49-F238E27FC236}">
                <a16:creationId xmlns:a16="http://schemas.microsoft.com/office/drawing/2014/main" id="{980FE2B0-2A04-F062-F737-C6E7EFE50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437" y="1392855"/>
            <a:ext cx="2923101" cy="2046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2BDA17-BC4A-5277-2F5E-FD6CBF87C693}"/>
                  </a:ext>
                </a:extLst>
              </p:cNvPr>
              <p:cNvSpPr txBox="1"/>
              <p:nvPr/>
            </p:nvSpPr>
            <p:spPr>
              <a:xfrm>
                <a:off x="5424885" y="3567401"/>
                <a:ext cx="297420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Paper does structured pruning, but incurs the rotation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overhead on the residual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2BDA17-BC4A-5277-2F5E-FD6CBF87C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4885" y="3567401"/>
                <a:ext cx="2974207" cy="738664"/>
              </a:xfrm>
              <a:prstGeom prst="rect">
                <a:avLst/>
              </a:prstGeom>
              <a:blipFill>
                <a:blip r:embed="rId5"/>
                <a:stretch>
                  <a:fillRect t="-1695" r="-1277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F0E4B84-87D9-193E-9F6D-C488A00CCFF3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err="1"/>
              <a:t>SliceGPT</a:t>
            </a:r>
            <a:r>
              <a:rPr lang="en-US" sz="600" dirty="0"/>
              <a:t>: Compress Large Language Models by Deleting Rows and Columns. </a:t>
            </a:r>
            <a:r>
              <a:rPr lang="en-US" sz="600" dirty="0" err="1"/>
              <a:t>Ashkboos</a:t>
            </a:r>
            <a:r>
              <a:rPr lang="en-US" sz="600" dirty="0"/>
              <a:t> et al. 2024</a:t>
            </a:r>
          </a:p>
        </p:txBody>
      </p:sp>
    </p:spTree>
    <p:extLst>
      <p:ext uri="{BB962C8B-B14F-4D97-AF65-F5344CB8AC3E}">
        <p14:creationId xmlns:p14="http://schemas.microsoft.com/office/powerpoint/2010/main" val="11881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05ACC-F163-E6DF-5CB9-545A66913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document&#10;&#10;AI-generated content may be incorrect.">
            <a:extLst>
              <a:ext uri="{FF2B5EF4-FFF2-40B4-BE49-F238E27FC236}">
                <a16:creationId xmlns:a16="http://schemas.microsoft.com/office/drawing/2014/main" id="{4E10CB4B-22C7-6EA2-6FC2-E2792657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6814"/>
            <a:ext cx="7772400" cy="2204936"/>
          </a:xfrm>
          <a:prstGeom prst="rect">
            <a:avLst/>
          </a:prstGeom>
        </p:spPr>
      </p:pic>
      <p:pic>
        <p:nvPicPr>
          <p:cNvPr id="4" name="Picture 3" descr="A close-up of a card&#10;&#10;AI-generated content may be incorrect.">
            <a:extLst>
              <a:ext uri="{FF2B5EF4-FFF2-40B4-BE49-F238E27FC236}">
                <a16:creationId xmlns:a16="http://schemas.microsoft.com/office/drawing/2014/main" id="{CA58CA56-5B5E-ECD0-750A-FE27F102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74567"/>
            <a:ext cx="7772400" cy="253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3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B8AF-2EAC-355A-FD0F-F66F8B6AA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0D0F0BCE-1624-8893-FC18-A0EF084FE557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ea typeface="Microsoft Sans Serif"/>
                <a:cs typeface="Microsoft Sans Serif"/>
              </a:rPr>
              <a:t>SpinQuant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ea typeface="Microsoft Sans Serif"/>
                <a:cs typeface="Microsoft Sans Serif"/>
              </a:rPr>
              <a:t>/</a:t>
            </a:r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ea typeface="Microsoft Sans Serif"/>
                <a:cs typeface="Microsoft Sans Serif"/>
              </a:rPr>
              <a:t>Quarot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diagram of a process flow&#10;&#10;Description automatically generated">
            <a:extLst>
              <a:ext uri="{FF2B5EF4-FFF2-40B4-BE49-F238E27FC236}">
                <a16:creationId xmlns:a16="http://schemas.microsoft.com/office/drawing/2014/main" id="{2A0E1CD3-B2BD-74F7-3E84-D085E8420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637525"/>
            <a:ext cx="6256345" cy="2414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7F65BA-23A7-AD08-5216-451A6C4A8F6D}"/>
              </a:ext>
            </a:extLst>
          </p:cNvPr>
          <p:cNvSpPr txBox="1"/>
          <p:nvPr/>
        </p:nvSpPr>
        <p:spPr>
          <a:xfrm>
            <a:off x="6695268" y="2321317"/>
            <a:ext cx="2066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repeat this trick in multiple places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DFE8E5-19C7-16BA-7453-899BCE5392B0}"/>
                  </a:ext>
                </a:extLst>
              </p:cNvPr>
              <p:cNvSpPr txBox="1"/>
              <p:nvPr/>
            </p:nvSpPr>
            <p:spPr>
              <a:xfrm>
                <a:off x="6981987" y="2982459"/>
                <a:ext cx="410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BDFE8E5-19C7-16BA-7453-899BCE539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87" y="2982459"/>
                <a:ext cx="41070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565541-FFD3-EBC6-2FF9-506C99C0F1C4}"/>
                  </a:ext>
                </a:extLst>
              </p:cNvPr>
              <p:cNvSpPr txBox="1"/>
              <p:nvPr/>
            </p:nvSpPr>
            <p:spPr>
              <a:xfrm>
                <a:off x="6981987" y="3505679"/>
                <a:ext cx="410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565541-FFD3-EBC6-2FF9-506C99C0F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87" y="3505679"/>
                <a:ext cx="4107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750768-3A1D-70A1-CFFA-6F0CBF493E9D}"/>
                  </a:ext>
                </a:extLst>
              </p:cNvPr>
              <p:cNvSpPr txBox="1"/>
              <p:nvPr/>
            </p:nvSpPr>
            <p:spPr>
              <a:xfrm>
                <a:off x="6981987" y="4001321"/>
                <a:ext cx="4107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750768-3A1D-70A1-CFFA-6F0CBF493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87" y="4001321"/>
                <a:ext cx="4107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A4F12-0EB4-C243-D428-899F87138BC2}"/>
                  </a:ext>
                </a:extLst>
              </p:cNvPr>
              <p:cNvSpPr txBox="1"/>
              <p:nvPr/>
            </p:nvSpPr>
            <p:spPr>
              <a:xfrm>
                <a:off x="6695268" y="1162965"/>
                <a:ext cx="206654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be fused into the weight matrices – meaning there is NO overhead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EA4F12-0EB4-C243-D428-899F8713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268" y="1162965"/>
                <a:ext cx="2066541" cy="954107"/>
              </a:xfrm>
              <a:prstGeom prst="rect">
                <a:avLst/>
              </a:prstGeom>
              <a:blipFill>
                <a:blip r:embed="rId7"/>
                <a:stretch>
                  <a:fillRect l="-1227" t="-1316" r="-3681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F39CA3F-F4FB-E24C-1F7F-99AB47FAB184}"/>
              </a:ext>
            </a:extLst>
          </p:cNvPr>
          <p:cNvSpPr txBox="1"/>
          <p:nvPr/>
        </p:nvSpPr>
        <p:spPr>
          <a:xfrm>
            <a:off x="7392693" y="3010037"/>
            <a:ext cx="1596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Can also be fused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DB0779-2E53-8775-3C65-2A3E59DD45B2}"/>
              </a:ext>
            </a:extLst>
          </p:cNvPr>
          <p:cNvSpPr txBox="1"/>
          <p:nvPr/>
        </p:nvSpPr>
        <p:spPr>
          <a:xfrm>
            <a:off x="7392692" y="3522996"/>
            <a:ext cx="175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fusing - Hadamard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A2FF9F-63CB-194B-3DDE-B68D011F3101}"/>
              </a:ext>
            </a:extLst>
          </p:cNvPr>
          <p:cNvSpPr txBox="1"/>
          <p:nvPr/>
        </p:nvSpPr>
        <p:spPr>
          <a:xfrm>
            <a:off x="7392692" y="4028899"/>
            <a:ext cx="1751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fusing – Hadamard 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4428D96-4E32-A60E-E098-BB27107C2FE7}"/>
              </a:ext>
            </a:extLst>
          </p:cNvPr>
          <p:cNvSpPr/>
          <p:nvPr/>
        </p:nvSpPr>
        <p:spPr>
          <a:xfrm rot="5400000">
            <a:off x="309966" y="1831254"/>
            <a:ext cx="999641" cy="191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E802967-15D7-411C-46DD-CA91B08840B6}"/>
              </a:ext>
            </a:extLst>
          </p:cNvPr>
          <p:cNvSpPr/>
          <p:nvPr/>
        </p:nvSpPr>
        <p:spPr>
          <a:xfrm rot="5400000">
            <a:off x="2946330" y="2338829"/>
            <a:ext cx="999641" cy="191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7F79D9-892D-B988-7342-26227EA2287E}"/>
              </a:ext>
            </a:extLst>
          </p:cNvPr>
          <p:cNvSpPr/>
          <p:nvPr/>
        </p:nvSpPr>
        <p:spPr>
          <a:xfrm rot="5400000">
            <a:off x="3655017" y="2041412"/>
            <a:ext cx="999641" cy="191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BF0E72E-6FF3-464B-5E29-B319EE1B2FCE}"/>
              </a:ext>
            </a:extLst>
          </p:cNvPr>
          <p:cNvSpPr/>
          <p:nvPr/>
        </p:nvSpPr>
        <p:spPr>
          <a:xfrm rot="5400000">
            <a:off x="5824779" y="2199300"/>
            <a:ext cx="999641" cy="191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D6B34C7B-118F-8DA0-8B01-ABBA9CC8CE31}"/>
              </a:ext>
            </a:extLst>
          </p:cNvPr>
          <p:cNvSpPr/>
          <p:nvPr/>
        </p:nvSpPr>
        <p:spPr>
          <a:xfrm rot="5400000">
            <a:off x="768458" y="2552782"/>
            <a:ext cx="999641" cy="191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E0792F3-4B34-EF8D-3980-083423F1F732}"/>
              </a:ext>
            </a:extLst>
          </p:cNvPr>
          <p:cNvSpPr/>
          <p:nvPr/>
        </p:nvSpPr>
        <p:spPr>
          <a:xfrm rot="5400000">
            <a:off x="2429511" y="2331074"/>
            <a:ext cx="999641" cy="191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57E3938-9E09-4404-74FC-DEC4973A2B19}"/>
              </a:ext>
            </a:extLst>
          </p:cNvPr>
          <p:cNvSpPr/>
          <p:nvPr/>
        </p:nvSpPr>
        <p:spPr>
          <a:xfrm rot="5400000">
            <a:off x="1140492" y="1928252"/>
            <a:ext cx="999641" cy="191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6616945-30B6-D5C6-7D46-525277F25864}"/>
              </a:ext>
            </a:extLst>
          </p:cNvPr>
          <p:cNvSpPr/>
          <p:nvPr/>
        </p:nvSpPr>
        <p:spPr>
          <a:xfrm rot="5400000">
            <a:off x="4975889" y="2181580"/>
            <a:ext cx="999641" cy="1918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4" grpId="0" animBg="1"/>
      <p:bldP spid="2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C2B69-81F5-1F67-0103-C32D916D8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6A544CB5-7261-F13C-0464-B471A8BD9149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ea typeface="Microsoft Sans Serif"/>
                <a:cs typeface="Microsoft Sans Serif"/>
              </a:rPr>
              <a:t>SpinQuant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ea typeface="Microsoft Sans Serif"/>
                <a:cs typeface="Microsoft Sans Serif"/>
              </a:rPr>
              <a:t> – Optimizing rotation matrices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074" name="Picture 2" descr="Numerical Methods for Stochastic Differential Equations in Stiefel Manifolds  via the Cayley Transform">
            <a:extLst>
              <a:ext uri="{FF2B5EF4-FFF2-40B4-BE49-F238E27FC236}">
                <a16:creationId xmlns:a16="http://schemas.microsoft.com/office/drawing/2014/main" id="{7C8D801D-AAE5-05DC-443F-20536C44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12" y="2007543"/>
            <a:ext cx="3614530" cy="16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ECAD42-96B0-0D45-29B2-531E9A00C464}"/>
              </a:ext>
            </a:extLst>
          </p:cNvPr>
          <p:cNvSpPr txBox="1"/>
          <p:nvPr/>
        </p:nvSpPr>
        <p:spPr>
          <a:xfrm>
            <a:off x="5068957" y="1798694"/>
            <a:ext cx="3528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 Rotation/Hadamard transformation - outliers can still persist and hurt </a:t>
            </a:r>
            <a:r>
              <a:rPr lang="en-US" dirty="0" err="1"/>
              <a:t>perfomance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can optimize rotation matrices with back-propagation – by using a Caley Transformation</a:t>
            </a:r>
          </a:p>
          <a:p>
            <a:endParaRPr lang="en-US" dirty="0"/>
          </a:p>
          <a:p>
            <a:r>
              <a:rPr lang="en-US" dirty="0"/>
              <a:t>Only slight tuning is needed!</a:t>
            </a:r>
          </a:p>
        </p:txBody>
      </p:sp>
    </p:spTree>
    <p:extLst>
      <p:ext uri="{BB962C8B-B14F-4D97-AF65-F5344CB8AC3E}">
        <p14:creationId xmlns:p14="http://schemas.microsoft.com/office/powerpoint/2010/main" val="30929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8896C-46C1-79FC-757D-3C1AD70BB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0A37-AD98-819A-680F-BF85C6ACE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LLM-quantization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weight-problem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D44D67-921E-E605-97A3-1AA1826299F0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BBD4AA-40E3-8D2F-18C4-3B29685FD5DC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27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B1D60-1363-DE8A-3462-898798D6E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F5239DEE-145E-1D53-510A-243E971469F8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ea typeface="Microsoft Sans Serif"/>
                <a:cs typeface="Microsoft Sans Serif"/>
              </a:rPr>
              <a:t>SpinQuant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ea typeface="Microsoft Sans Serif"/>
                <a:cs typeface="Microsoft Sans Serif"/>
              </a:rPr>
              <a:t> Results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D7C2B9BD-3756-517E-F3B7-CE746A49F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70" y="939114"/>
            <a:ext cx="6305361" cy="39301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66D121-BDB5-74FA-99F6-5FBD98DADB23}"/>
              </a:ext>
            </a:extLst>
          </p:cNvPr>
          <p:cNvSpPr/>
          <p:nvPr/>
        </p:nvSpPr>
        <p:spPr>
          <a:xfrm>
            <a:off x="1419318" y="1352146"/>
            <a:ext cx="6305361" cy="17509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C14E4B-9F61-D922-9F24-6434B16F7BFF}"/>
              </a:ext>
            </a:extLst>
          </p:cNvPr>
          <p:cNvSpPr/>
          <p:nvPr/>
        </p:nvSpPr>
        <p:spPr>
          <a:xfrm>
            <a:off x="1419318" y="2336892"/>
            <a:ext cx="6305361" cy="23485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BE815-90C8-1F82-5202-E367B2D8A37B}"/>
              </a:ext>
            </a:extLst>
          </p:cNvPr>
          <p:cNvSpPr/>
          <p:nvPr/>
        </p:nvSpPr>
        <p:spPr>
          <a:xfrm>
            <a:off x="1413961" y="3053497"/>
            <a:ext cx="6305361" cy="23485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7274B5-007C-DBD3-C819-B1946C571E5C}"/>
              </a:ext>
            </a:extLst>
          </p:cNvPr>
          <p:cNvSpPr/>
          <p:nvPr/>
        </p:nvSpPr>
        <p:spPr>
          <a:xfrm>
            <a:off x="1413961" y="3770102"/>
            <a:ext cx="6305361" cy="26970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01558A-1AF6-A521-91A2-976CB288E3D5}"/>
              </a:ext>
            </a:extLst>
          </p:cNvPr>
          <p:cNvSpPr/>
          <p:nvPr/>
        </p:nvSpPr>
        <p:spPr>
          <a:xfrm>
            <a:off x="1413961" y="4486707"/>
            <a:ext cx="6305361" cy="3279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1" animBg="1"/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20204-494D-91EB-16E7-EDEF06E1C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BFAC62B9-EE77-A624-4194-5FF798A983E3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ea typeface="Microsoft Sans Serif"/>
                <a:cs typeface="Microsoft Sans Serif"/>
              </a:rPr>
              <a:t>Widespread usage of the Hadamard Transform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 descr="Diagram of a computer diagram&#10;&#10;AI-generated content may be incorrect.">
            <a:extLst>
              <a:ext uri="{FF2B5EF4-FFF2-40B4-BE49-F238E27FC236}">
                <a16:creationId xmlns:a16="http://schemas.microsoft.com/office/drawing/2014/main" id="{6C28E25F-3F03-9EDD-3A25-338C46A4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985"/>
          <a:stretch>
            <a:fillRect/>
          </a:stretch>
        </p:blipFill>
        <p:spPr>
          <a:xfrm>
            <a:off x="1003204" y="1052085"/>
            <a:ext cx="2848644" cy="2778770"/>
          </a:xfrm>
          <a:prstGeom prst="rect">
            <a:avLst/>
          </a:prstGeom>
        </p:spPr>
      </p:pic>
      <p:pic>
        <p:nvPicPr>
          <p:cNvPr id="9" name="Picture 8" descr="A close up of a sign&#10;&#10;AI-generated content may be incorrect.">
            <a:extLst>
              <a:ext uri="{FF2B5EF4-FFF2-40B4-BE49-F238E27FC236}">
                <a16:creationId xmlns:a16="http://schemas.microsoft.com/office/drawing/2014/main" id="{866BC248-F446-18A0-BB87-C3B8B5AEC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73" y="4177081"/>
            <a:ext cx="4113598" cy="735425"/>
          </a:xfrm>
          <a:prstGeom prst="rect">
            <a:avLst/>
          </a:prstGeom>
        </p:spPr>
      </p:pic>
      <p:pic>
        <p:nvPicPr>
          <p:cNvPr id="11" name="Picture 10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CBEDA11B-FD22-6A2D-4CC0-76714787E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147" y="1182365"/>
            <a:ext cx="2981145" cy="2778770"/>
          </a:xfrm>
          <a:prstGeom prst="rect">
            <a:avLst/>
          </a:prstGeom>
        </p:spPr>
      </p:pic>
      <p:pic>
        <p:nvPicPr>
          <p:cNvPr id="13" name="Picture 12" descr="A close-up of a sign&#10;&#10;AI-generated content may be incorrect.">
            <a:extLst>
              <a:ext uri="{FF2B5EF4-FFF2-40B4-BE49-F238E27FC236}">
                <a16:creationId xmlns:a16="http://schemas.microsoft.com/office/drawing/2014/main" id="{129FB7DB-4AA0-C86C-D342-604EE5BBE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9571" y="4091415"/>
            <a:ext cx="4412238" cy="90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2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FF401-6738-2EB2-61E1-1F6C894E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D4A0-9D18-7036-C457-19A9E2BD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KV-cache quantization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E6451B-20C3-C826-CBE9-3DD7631C9F14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986842-C3A8-FD42-9540-E05BF628C24A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79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74E04-BCA7-F9FF-E348-010556FB3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876D9C3-F392-CE50-A84D-33F726930B94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KV-cache quantization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32CB63D-EE16-2B11-A5B1-D4AFB6754AF6}"/>
              </a:ext>
            </a:extLst>
          </p:cNvPr>
          <p:cNvSpPr/>
          <p:nvPr/>
        </p:nvSpPr>
        <p:spPr>
          <a:xfrm>
            <a:off x="702792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E6A3DE7-4DC7-412B-A491-2EF0020C021B}" type="slidenum">
              <a:rPr lang="en-US" sz="1200" b="1" strike="noStrike" spc="-1">
                <a:solidFill>
                  <a:srgbClr val="8B8B8B"/>
                </a:solidFill>
                <a:latin typeface="Calibri"/>
                <a:ea typeface="DejaVu Sans"/>
              </a:rPr>
              <a:t>33</a:t>
            </a:fld>
            <a:endParaRPr lang="nl-NL" sz="1200" b="0" strike="noStrike" spc="-1">
              <a:latin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0CABC3-5E17-3C09-EB18-32B47B14E2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234"/>
          <a:stretch>
            <a:fillRect/>
          </a:stretch>
        </p:blipFill>
        <p:spPr>
          <a:xfrm>
            <a:off x="1337110" y="1377481"/>
            <a:ext cx="1521594" cy="290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5C55B-7CAE-9AC3-8132-E2E759CF6514}"/>
              </a:ext>
            </a:extLst>
          </p:cNvPr>
          <p:cNvSpPr txBox="1"/>
          <p:nvPr/>
        </p:nvSpPr>
        <p:spPr>
          <a:xfrm>
            <a:off x="3753408" y="1923690"/>
            <a:ext cx="4418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KV-cache is usually not a huge bottleneck…</a:t>
            </a:r>
          </a:p>
          <a:p>
            <a:endParaRPr lang="en-US" dirty="0"/>
          </a:p>
          <a:p>
            <a:r>
              <a:rPr lang="en-US" dirty="0"/>
              <a:t>Until you get to very large context lengths – then it becomes dominant!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this point, </a:t>
            </a:r>
            <a:r>
              <a:rPr lang="en-US" dirty="0" err="1"/>
              <a:t>kv</a:t>
            </a:r>
            <a:r>
              <a:rPr lang="en-US" dirty="0"/>
              <a:t>-cache transfer becomes the bottleneck – similar to weight quantization – we can trade off storage for compute with e.g. </a:t>
            </a:r>
            <a:r>
              <a:rPr lang="en-US" dirty="0" err="1"/>
              <a:t>codebooking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2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ACEDB-EE2A-20E6-653B-7D7EBBB89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856DDB-3291-A55F-8686-F589D2D92B8C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KV-cache quantization – correlations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EA11523-CB68-EE88-7BD1-EC0EFE0A1084}"/>
              </a:ext>
            </a:extLst>
          </p:cNvPr>
          <p:cNvSpPr/>
          <p:nvPr/>
        </p:nvSpPr>
        <p:spPr>
          <a:xfrm>
            <a:off x="702792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E6A3DE7-4DC7-412B-A491-2EF0020C021B}" type="slidenum">
              <a:rPr lang="en-US" sz="1200" b="1" strike="noStrike" spc="-1">
                <a:solidFill>
                  <a:srgbClr val="8B8B8B"/>
                </a:solidFill>
                <a:latin typeface="Calibri"/>
                <a:ea typeface="DejaVu Sans"/>
              </a:rPr>
              <a:t>34</a:t>
            </a:fld>
            <a:endParaRPr lang="nl-NL" sz="1200" b="0" strike="noStrike" spc="-1">
              <a:latin typeface="Calibri"/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EED7E263-718D-62F2-C400-0D101CBFC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32" y="887525"/>
            <a:ext cx="6802535" cy="4021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62C50-2157-8201-3826-6B59A0280FAE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KV Cache is 1 Bit Per Channel: Efficient Large Language Model Inference with Coupled Quantization. Zhang et al. 2024</a:t>
            </a:r>
          </a:p>
        </p:txBody>
      </p:sp>
    </p:spTree>
    <p:extLst>
      <p:ext uri="{BB962C8B-B14F-4D97-AF65-F5344CB8AC3E}">
        <p14:creationId xmlns:p14="http://schemas.microsoft.com/office/powerpoint/2010/main" val="10337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1FECC-5829-D965-55E1-046486DE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3C68A66-934A-F49B-AC3A-D94506D5F758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KV-cache quantization – Codebooks work well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4B3AB68-5909-5745-D5A7-02F8275DEE22}"/>
              </a:ext>
            </a:extLst>
          </p:cNvPr>
          <p:cNvSpPr/>
          <p:nvPr/>
        </p:nvSpPr>
        <p:spPr>
          <a:xfrm>
            <a:off x="7027920" y="4767120"/>
            <a:ext cx="205596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E6A3DE7-4DC7-412B-A491-2EF0020C021B}" type="slidenum">
              <a:rPr lang="en-US" sz="1200" b="1" strike="noStrike" spc="-1">
                <a:solidFill>
                  <a:srgbClr val="8B8B8B"/>
                </a:solidFill>
                <a:latin typeface="Calibri"/>
                <a:ea typeface="DejaVu Sans"/>
              </a:rPr>
              <a:t>35</a:t>
            </a:fld>
            <a:endParaRPr lang="nl-NL" sz="1200" b="0" strike="noStrike" spc="-1">
              <a:latin typeface="Calibri"/>
            </a:endParaRPr>
          </a:p>
        </p:txBody>
      </p:sp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EF744837-52BD-ED22-77AD-9761DBE6C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0" y="1145924"/>
            <a:ext cx="9063170" cy="2851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96974-BFCE-312E-50E4-3A4D25C59CA4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KV Cache is 1 Bit Per Channel: Efficient Large Language Model Inference with Coupled Quantization. Zhang et al. 2024</a:t>
            </a:r>
          </a:p>
        </p:txBody>
      </p:sp>
    </p:spTree>
    <p:extLst>
      <p:ext uri="{BB962C8B-B14F-4D97-AF65-F5344CB8AC3E}">
        <p14:creationId xmlns:p14="http://schemas.microsoft.com/office/powerpoint/2010/main" val="222167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C30EB-7EBB-DE7F-AE2C-5880AE41D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2FB417F-ACAB-680D-2382-39696FE5DD65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KV-cache quantization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78D72-1D0A-AC13-C1A6-2CA39D5E37FE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Cache Me If you Must: Adaptive Key-Value Quantization for Large Language Models. </a:t>
            </a:r>
            <a:r>
              <a:rPr lang="en-US" sz="600" dirty="0" err="1"/>
              <a:t>Shutova</a:t>
            </a:r>
            <a:r>
              <a:rPr lang="en-US" sz="600" dirty="0"/>
              <a:t> et al. 2024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AD406-293F-7804-722B-3BD587AAC598}"/>
              </a:ext>
            </a:extLst>
          </p:cNvPr>
          <p:cNvSpPr/>
          <p:nvPr/>
        </p:nvSpPr>
        <p:spPr>
          <a:xfrm>
            <a:off x="1135781" y="2762451"/>
            <a:ext cx="1155032" cy="962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9F348F-BA7E-7223-C495-10E1DEEEEAFF}"/>
              </a:ext>
            </a:extLst>
          </p:cNvPr>
          <p:cNvSpPr/>
          <p:nvPr/>
        </p:nvSpPr>
        <p:spPr>
          <a:xfrm>
            <a:off x="2520214" y="2762451"/>
            <a:ext cx="1155032" cy="9625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Layer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30C01B-65E6-1139-A4AD-BA9AE9C3CC8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12270" y="3243714"/>
            <a:ext cx="423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ED8F1F-91B9-AF6E-43DA-0BE2587EBF2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290813" y="3243714"/>
            <a:ext cx="22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812EBC9-475B-23D9-2883-195A852C3F0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675246" y="3243714"/>
            <a:ext cx="357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6A1171-7D00-7D21-B836-59C7C6D7E7C1}"/>
              </a:ext>
            </a:extLst>
          </p:cNvPr>
          <p:cNvSpPr/>
          <p:nvPr/>
        </p:nvSpPr>
        <p:spPr>
          <a:xfrm>
            <a:off x="1135781" y="1713297"/>
            <a:ext cx="981778" cy="413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K-cache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20010E-3499-C699-5E9E-195E0EE12C07}"/>
              </a:ext>
            </a:extLst>
          </p:cNvPr>
          <p:cNvSpPr/>
          <p:nvPr/>
        </p:nvSpPr>
        <p:spPr>
          <a:xfrm>
            <a:off x="1135780" y="2237874"/>
            <a:ext cx="981777" cy="413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V-cache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A1421F-655B-6EA5-CF18-429EB3B35061}"/>
              </a:ext>
            </a:extLst>
          </p:cNvPr>
          <p:cNvSpPr/>
          <p:nvPr/>
        </p:nvSpPr>
        <p:spPr>
          <a:xfrm>
            <a:off x="2520215" y="1713297"/>
            <a:ext cx="981778" cy="413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K-cache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1A4F00-D6E3-4E63-F9D8-1E050FB6AE9E}"/>
              </a:ext>
            </a:extLst>
          </p:cNvPr>
          <p:cNvSpPr/>
          <p:nvPr/>
        </p:nvSpPr>
        <p:spPr>
          <a:xfrm>
            <a:off x="2520214" y="2237874"/>
            <a:ext cx="981777" cy="413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V-cache 2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62E3BDE-B9ED-DF22-7AB2-3EAB33C636FE}"/>
              </a:ext>
            </a:extLst>
          </p:cNvPr>
          <p:cNvCxnSpPr>
            <a:stCxn id="21" idx="3"/>
          </p:cNvCxnSpPr>
          <p:nvPr/>
        </p:nvCxnSpPr>
        <p:spPr>
          <a:xfrm>
            <a:off x="2117559" y="1920240"/>
            <a:ext cx="173254" cy="8422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A25B575-79EF-79D5-E447-B633C5F709E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117557" y="2444817"/>
            <a:ext cx="173256" cy="3176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D8CD881-38BA-3E46-D526-CCFC1F7D896A}"/>
              </a:ext>
            </a:extLst>
          </p:cNvPr>
          <p:cNvCxnSpPr/>
          <p:nvPr/>
        </p:nvCxnSpPr>
        <p:spPr>
          <a:xfrm>
            <a:off x="3501993" y="1919036"/>
            <a:ext cx="173254" cy="8422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0395EDC-EEFF-1C86-36F8-F38938A5AA96}"/>
              </a:ext>
            </a:extLst>
          </p:cNvPr>
          <p:cNvCxnSpPr>
            <a:cxnSpLocks/>
          </p:cNvCxnSpPr>
          <p:nvPr/>
        </p:nvCxnSpPr>
        <p:spPr>
          <a:xfrm>
            <a:off x="3501991" y="2443613"/>
            <a:ext cx="173256" cy="3176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4CAD80D-B704-DE47-C1D4-EEC497A5F35B}"/>
              </a:ext>
            </a:extLst>
          </p:cNvPr>
          <p:cNvSpPr txBox="1"/>
          <p:nvPr/>
        </p:nvSpPr>
        <p:spPr>
          <a:xfrm>
            <a:off x="484471" y="4009154"/>
            <a:ext cx="4071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Are the cross-layer or cross K-V correlations?</a:t>
            </a:r>
          </a:p>
        </p:txBody>
      </p:sp>
      <p:pic>
        <p:nvPicPr>
          <p:cNvPr id="34" name="Picture 33" descr="A graph of different values&#10;&#10;AI-generated content may be incorrect.">
            <a:extLst>
              <a:ext uri="{FF2B5EF4-FFF2-40B4-BE49-F238E27FC236}">
                <a16:creationId xmlns:a16="http://schemas.microsoft.com/office/drawing/2014/main" id="{73283E36-A76C-01AD-AE76-CBD8F9D1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972" y="1317768"/>
            <a:ext cx="4074795" cy="301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2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3F913-C82F-037A-C61E-3E4949575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674508-4E70-3EB6-19E1-2043C2A56878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KV-cache quantization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4CC5A2-FE66-5E1B-3FD5-8ED57A8CC029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Cache Me If you Must: Adaptive Key-Value Quantization for Large Language Models. </a:t>
            </a:r>
            <a:r>
              <a:rPr lang="en-US" sz="600" dirty="0" err="1"/>
              <a:t>Shutova</a:t>
            </a:r>
            <a:r>
              <a:rPr lang="en-US" sz="600" dirty="0"/>
              <a:t> et al. 2024</a:t>
            </a:r>
          </a:p>
        </p:txBody>
      </p:sp>
      <p:pic>
        <p:nvPicPr>
          <p:cNvPr id="4" name="Picture 3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FAB2225A-E183-DF0E-4207-63074B031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28" y="1360926"/>
            <a:ext cx="4315973" cy="3201449"/>
          </a:xfrm>
          <a:prstGeom prst="rect">
            <a:avLst/>
          </a:prstGeom>
        </p:spPr>
      </p:pic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FD17AFA8-5E54-8179-1A3F-9DB40CCD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37" y="1360926"/>
            <a:ext cx="4376663" cy="29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14703-3C5A-C210-E374-FE9283D8A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2404-101A-82D4-7CB6-EA42B4F0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QAT improvements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742B73-9ACF-51DC-6699-2B21F51DC6E2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16E67A-5074-8432-F65F-F4F2FE8C442E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1D098-A3B7-7E51-0B0A-9F9F5B935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6229DA-FBF8-EBFC-73DF-F0247EA766D0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QLoRA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0B6EA1-A1BD-3B3E-35B0-F5F50E1C6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32"/>
          <a:stretch>
            <a:fillRect/>
          </a:stretch>
        </p:blipFill>
        <p:spPr bwMode="auto">
          <a:xfrm>
            <a:off x="1562570" y="1331241"/>
            <a:ext cx="2797395" cy="248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0702D5-507C-D014-77DA-2FC44B0C2A17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err="1"/>
              <a:t>QLoRA</a:t>
            </a:r>
            <a:r>
              <a:rPr lang="en-US" sz="600" dirty="0"/>
              <a:t>: Efficient Fine-tuning of Quantized LLMs: Dettmers et al.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98632-92C0-C060-E5C3-0EA09C950EF6}"/>
              </a:ext>
            </a:extLst>
          </p:cNvPr>
          <p:cNvSpPr txBox="1"/>
          <p:nvPr/>
        </p:nvSpPr>
        <p:spPr>
          <a:xfrm>
            <a:off x="1562570" y="3866825"/>
            <a:ext cx="2706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LoRA</a:t>
            </a:r>
            <a:r>
              <a:rPr lang="en-US" dirty="0"/>
              <a:t> as a parameter-efficient fine-tuning (PEFT)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B35D3-297D-A424-1DD1-59F2003D86A7}"/>
              </a:ext>
            </a:extLst>
          </p:cNvPr>
          <p:cNvSpPr txBox="1"/>
          <p:nvPr/>
        </p:nvSpPr>
        <p:spPr>
          <a:xfrm>
            <a:off x="5068111" y="1770434"/>
            <a:ext cx="369369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Makes fine-tuning more efficient by: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Fine-tuning with </a:t>
            </a:r>
            <a:r>
              <a:rPr lang="en-US" dirty="0" err="1"/>
              <a:t>LoRA</a:t>
            </a:r>
            <a:r>
              <a:rPr lang="en-US" dirty="0"/>
              <a:t> with base-model </a:t>
            </a:r>
            <a:r>
              <a:rPr lang="en-US" dirty="0" err="1"/>
              <a:t>quatized</a:t>
            </a:r>
            <a:r>
              <a:rPr lang="en-US" dirty="0"/>
              <a:t> to 4 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Quantizing the scale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NormalFloat</a:t>
            </a:r>
            <a:r>
              <a:rPr lang="en-US" dirty="0"/>
              <a:t>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But: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resulting model is not itself quantized – as the adapters + original weights are not together quantized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5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363F2-0808-0711-BB77-4DBE8D5C4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921272-D9DE-5F43-CA04-2CBAE7B4026E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In this presentation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F22DC4-2681-F326-4CE7-704D55EB77FD}"/>
              </a:ext>
            </a:extLst>
          </p:cNvPr>
          <p:cNvSpPr txBox="1"/>
          <p:nvPr/>
        </p:nvSpPr>
        <p:spPr>
          <a:xfrm>
            <a:off x="1001948" y="1340643"/>
            <a:ext cx="55058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Equip you with the tools to understand the current SOTA literature on LLM quantization + overview of best techniques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F3A4C-46CF-2473-8EB0-2EB58BA0CF67}"/>
              </a:ext>
            </a:extLst>
          </p:cNvPr>
          <p:cNvSpPr txBox="1"/>
          <p:nvPr/>
        </p:nvSpPr>
        <p:spPr>
          <a:xfrm>
            <a:off x="1001948" y="375105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 a focus on results – every method is state-of-the-art and beats the competition :D </a:t>
            </a:r>
          </a:p>
          <a:p>
            <a:endParaRPr lang="en-US" dirty="0"/>
          </a:p>
          <a:p>
            <a:r>
              <a:rPr lang="en-US" dirty="0"/>
              <a:t>What is better when is highly contextual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66D9C-3BD1-E088-ECD3-4645B6E4FE98}"/>
              </a:ext>
            </a:extLst>
          </p:cNvPr>
          <p:cNvSpPr txBox="1"/>
          <p:nvPr/>
        </p:nvSpPr>
        <p:spPr>
          <a:xfrm>
            <a:off x="1001948" y="2079307"/>
            <a:ext cx="5418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Where do outliers come from?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Rotation/Hadamard matrices and PTQ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KV-cache quantization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Codebooking</a:t>
            </a: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(+ Quantized Training?)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5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73E9F-C239-76B2-C571-8F1DE0A02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4D944A-486D-331C-8097-FE85AFEEFD15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Low-Rank Quantization-Aware Training for LLMs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F84682-F5CB-0780-CE36-D3F15D199540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Low-Rank Quantization-Aware Training for LLMs. Bondarenko et al. 2024</a:t>
            </a:r>
          </a:p>
        </p:txBody>
      </p:sp>
      <p:pic>
        <p:nvPicPr>
          <p:cNvPr id="8" name="Picture 7" descr="A diagram of a diagram of a pre-and post-operation&#10;&#10;AI-generated content may be incorrect.">
            <a:extLst>
              <a:ext uri="{FF2B5EF4-FFF2-40B4-BE49-F238E27FC236}">
                <a16:creationId xmlns:a16="http://schemas.microsoft.com/office/drawing/2014/main" id="{22AF539C-B4E0-CFAC-6712-434CD8F3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54" y="1516911"/>
            <a:ext cx="3216883" cy="2109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600969-D9DE-3397-6625-088309E57DD3}"/>
              </a:ext>
            </a:extLst>
          </p:cNvPr>
          <p:cNvSpPr txBox="1"/>
          <p:nvPr/>
        </p:nvSpPr>
        <p:spPr>
          <a:xfrm>
            <a:off x="1946956" y="3835125"/>
            <a:ext cx="4793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LoRA</a:t>
            </a:r>
            <a:r>
              <a:rPr lang="en-US" dirty="0"/>
              <a:t>, but </a:t>
            </a:r>
            <a:r>
              <a:rPr lang="en-US" u="sng" dirty="0"/>
              <a:t>within</a:t>
            </a:r>
            <a:r>
              <a:rPr lang="en-US" dirty="0"/>
              <a:t> the quantizer</a:t>
            </a:r>
          </a:p>
          <a:p>
            <a:pPr algn="ctr"/>
            <a:r>
              <a:rPr lang="en-US" dirty="0"/>
              <a:t>The resulting model is quantized!</a:t>
            </a:r>
          </a:p>
        </p:txBody>
      </p:sp>
      <p:pic>
        <p:nvPicPr>
          <p:cNvPr id="11" name="Picture 10" descr="A mathematical equation with black text&#10;&#10;AI-generated content may be incorrect.">
            <a:extLst>
              <a:ext uri="{FF2B5EF4-FFF2-40B4-BE49-F238E27FC236}">
                <a16:creationId xmlns:a16="http://schemas.microsoft.com/office/drawing/2014/main" id="{17CB08EB-43A5-4DAB-770D-602C0A14C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912" y="2231835"/>
            <a:ext cx="4135634" cy="67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0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FB1A-5008-A3DB-7A00-288B5E71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108A-0FC8-CC4E-CE4A-1608E403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ParetoQ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07D998-5893-8D5C-32FD-699C2C0AAFF3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E59FBB-76DE-2753-831E-427834D26B73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37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BC29-855C-E2BF-CE43-8B5A9E06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E67C36-4AA0-1824-EC73-C3F82B1DB619}"/>
              </a:ext>
            </a:extLst>
          </p:cNvPr>
          <p:cNvSpPr txBox="1"/>
          <p:nvPr/>
        </p:nvSpPr>
        <p:spPr>
          <a:xfrm>
            <a:off x="2246671" y="4387645"/>
            <a:ext cx="4650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bit-width is optimal?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3760CC-9543-832C-EFD7-23540F48A340}"/>
                  </a:ext>
                </a:extLst>
              </p:cNvPr>
              <p:cNvSpPr txBox="1"/>
              <p:nvPr/>
            </p:nvSpPr>
            <p:spPr>
              <a:xfrm>
                <a:off x="2763078" y="805069"/>
                <a:ext cx="3617843" cy="334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𝐼𝑁𝑇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𝐼𝑁𝑇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𝐼𝑁𝑇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3760CC-9543-832C-EFD7-23540F48A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078" y="805069"/>
                <a:ext cx="3617843" cy="334835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F06F375-D0FE-2ADC-C41A-59AF07051BE0}"/>
              </a:ext>
            </a:extLst>
          </p:cNvPr>
          <p:cNvSpPr/>
          <p:nvPr/>
        </p:nvSpPr>
        <p:spPr>
          <a:xfrm>
            <a:off x="6325829" y="1710226"/>
            <a:ext cx="1143000" cy="21070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C6E77-011F-0102-91A5-18EC5AC31D00}"/>
              </a:ext>
            </a:extLst>
          </p:cNvPr>
          <p:cNvSpPr/>
          <p:nvPr/>
        </p:nvSpPr>
        <p:spPr>
          <a:xfrm>
            <a:off x="1675171" y="2773016"/>
            <a:ext cx="1143000" cy="10443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5AD6C-3299-9ED6-8C8C-843B345A8614}"/>
              </a:ext>
            </a:extLst>
          </p:cNvPr>
          <p:cNvSpPr txBox="1"/>
          <p:nvPr/>
        </p:nvSpPr>
        <p:spPr>
          <a:xfrm>
            <a:off x="3001618" y="3141279"/>
            <a:ext cx="168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E1FB8-ABBA-7E83-E721-7DC4ECDCED71}"/>
              </a:ext>
            </a:extLst>
          </p:cNvPr>
          <p:cNvSpPr txBox="1"/>
          <p:nvPr/>
        </p:nvSpPr>
        <p:spPr>
          <a:xfrm>
            <a:off x="4336774" y="3141279"/>
            <a:ext cx="1689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INT4</a:t>
            </a:r>
          </a:p>
        </p:txBody>
      </p:sp>
    </p:spTree>
    <p:extLst>
      <p:ext uri="{BB962C8B-B14F-4D97-AF65-F5344CB8AC3E}">
        <p14:creationId xmlns:p14="http://schemas.microsoft.com/office/powerpoint/2010/main" val="402086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E482B-A344-753B-D90C-8E807878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CDA8BF-8462-81F1-0175-88DE6C1BCB6D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Other works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Picture 6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01C506C6-0783-DDEF-B50A-13F09D33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411" y="617711"/>
            <a:ext cx="4596572" cy="2095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674FA-CA7B-E2D2-7ABD-E3C666A72A2E}"/>
              </a:ext>
            </a:extLst>
          </p:cNvPr>
          <p:cNvSpPr txBox="1"/>
          <p:nvPr/>
        </p:nvSpPr>
        <p:spPr>
          <a:xfrm>
            <a:off x="834887" y="1381539"/>
            <a:ext cx="2872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4-bit optimal?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99B3E-FD67-A824-2BC4-042F13B786B1}"/>
              </a:ext>
            </a:extLst>
          </p:cNvPr>
          <p:cNvSpPr txBox="1"/>
          <p:nvPr/>
        </p:nvSpPr>
        <p:spPr>
          <a:xfrm>
            <a:off x="834888" y="3893407"/>
            <a:ext cx="287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Perhaps Ternary is where it’s at?</a:t>
            </a:r>
          </a:p>
        </p:txBody>
      </p:sp>
      <p:pic>
        <p:nvPicPr>
          <p:cNvPr id="11" name="Picture 10" descr="A black and white sign with black text&#10;&#10;AI-generated content may be incorrect.">
            <a:extLst>
              <a:ext uri="{FF2B5EF4-FFF2-40B4-BE49-F238E27FC236}">
                <a16:creationId xmlns:a16="http://schemas.microsoft.com/office/drawing/2014/main" id="{ABAAB6E4-B87B-5711-C9AD-EA7B0B92F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974" y="3068456"/>
            <a:ext cx="4291445" cy="159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5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10946-83C3-674E-B294-F686E610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1406C4-8111-22CB-B4F4-83C289917AF0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Other works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BC821-B604-4F59-187B-3D79745E68E1}"/>
              </a:ext>
            </a:extLst>
          </p:cNvPr>
          <p:cNvSpPr txBox="1"/>
          <p:nvPr/>
        </p:nvSpPr>
        <p:spPr>
          <a:xfrm>
            <a:off x="834887" y="1381539"/>
            <a:ext cx="2872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Wait, or is it 8 bits?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8B289-8DD7-D1E1-8538-A51A3AA6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2" y="1859838"/>
            <a:ext cx="7772400" cy="14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5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30C64-674E-6243-DFB8-333D6D9B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black and white text&#10;&#10;AI-generated content may be incorrect.">
            <a:extLst>
              <a:ext uri="{FF2B5EF4-FFF2-40B4-BE49-F238E27FC236}">
                <a16:creationId xmlns:a16="http://schemas.microsoft.com/office/drawing/2014/main" id="{EDCDDBA8-B5F2-1765-1C65-C2319FDC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43" y="1342554"/>
            <a:ext cx="8100113" cy="2029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B124DC-EDD3-2A57-C5E3-6B7A0539B1E4}"/>
              </a:ext>
            </a:extLst>
          </p:cNvPr>
          <p:cNvSpPr txBox="1"/>
          <p:nvPr/>
        </p:nvSpPr>
        <p:spPr>
          <a:xfrm>
            <a:off x="1391090" y="3826980"/>
            <a:ext cx="635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is the optimal bit-width if we do proper quantization-aware training?</a:t>
            </a:r>
          </a:p>
        </p:txBody>
      </p:sp>
    </p:spTree>
    <p:extLst>
      <p:ext uri="{BB962C8B-B14F-4D97-AF65-F5344CB8AC3E}">
        <p14:creationId xmlns:p14="http://schemas.microsoft.com/office/powerpoint/2010/main" val="17091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A65B9-5CAC-41AE-70F3-683A5D7F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A3101-6763-00C0-14AA-A989898E8E94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More optimal QAT for lower  bit-widths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Picture 5" descr="A graph of 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DFAC4A4-A4A7-DF01-1FA2-9D04D8EDA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371698"/>
            <a:ext cx="3891635" cy="2400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376166-8FF9-1079-C1A3-31146E70BC31}"/>
              </a:ext>
            </a:extLst>
          </p:cNvPr>
          <p:cNvSpPr txBox="1"/>
          <p:nvPr/>
        </p:nvSpPr>
        <p:spPr>
          <a:xfrm>
            <a:off x="886057" y="3910939"/>
            <a:ext cx="286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train from scratch - fine-tune in the last phase!</a:t>
            </a:r>
          </a:p>
        </p:txBody>
      </p:sp>
      <p:pic>
        <p:nvPicPr>
          <p:cNvPr id="8" name="Picture 7" descr="A graph of different colored shapes&#10;&#10;AI-generated content may be incorrect.">
            <a:extLst>
              <a:ext uri="{FF2B5EF4-FFF2-40B4-BE49-F238E27FC236}">
                <a16:creationId xmlns:a16="http://schemas.microsoft.com/office/drawing/2014/main" id="{6A19EB33-8139-34C5-46D2-9E156AB12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892" y="1371697"/>
            <a:ext cx="3716050" cy="2400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6DC32E-595C-6583-54CE-E11DFA58BB6B}"/>
              </a:ext>
            </a:extLst>
          </p:cNvPr>
          <p:cNvSpPr txBox="1"/>
          <p:nvPr/>
        </p:nvSpPr>
        <p:spPr>
          <a:xfrm>
            <a:off x="5246677" y="3866825"/>
            <a:ext cx="3150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Longer fine-tuning needed for lower bit-widths</a:t>
            </a:r>
          </a:p>
        </p:txBody>
      </p:sp>
    </p:spTree>
    <p:extLst>
      <p:ext uri="{BB962C8B-B14F-4D97-AF65-F5344CB8AC3E}">
        <p14:creationId xmlns:p14="http://schemas.microsoft.com/office/powerpoint/2010/main" val="13139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852BA-0D96-2F90-EF6D-948940C43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C0B0-6047-3609-6CF3-E3A036AC7BFA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More optimal QAT for lower  bit-widths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85F475CD-BFD4-69C9-B1B6-ACCC3A8C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22" y="1100758"/>
            <a:ext cx="2862470" cy="29419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D9D728-A6D8-B05F-EB57-F2861791E8AF}"/>
              </a:ext>
            </a:extLst>
          </p:cNvPr>
          <p:cNvSpPr txBox="1"/>
          <p:nvPr/>
        </p:nvSpPr>
        <p:spPr>
          <a:xfrm>
            <a:off x="906752" y="4042741"/>
            <a:ext cx="3295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Centralized low-bit schemes without 0 perform better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8687EA-5749-FEC8-2D97-12479458BEE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3801718" y="1802537"/>
            <a:ext cx="1734377" cy="892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B04904-C884-351F-7003-26FBAB28C2BE}"/>
              </a:ext>
            </a:extLst>
          </p:cNvPr>
          <p:cNvSpPr txBox="1"/>
          <p:nvPr/>
        </p:nvSpPr>
        <p:spPr>
          <a:xfrm>
            <a:off x="5536095" y="2325757"/>
            <a:ext cx="3001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 quantization ranges during training is more vital for low bit-width QAT</a:t>
            </a:r>
          </a:p>
        </p:txBody>
      </p:sp>
    </p:spTree>
    <p:extLst>
      <p:ext uri="{BB962C8B-B14F-4D97-AF65-F5344CB8AC3E}">
        <p14:creationId xmlns:p14="http://schemas.microsoft.com/office/powerpoint/2010/main" val="328374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4A2CC-8D22-D0A6-FAFB-76192BFA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EE71BBF-7B8D-4335-D92A-C8E78F0F2497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ParetoQ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C351FB70-C939-2151-6812-D8A92356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176" y="1025974"/>
            <a:ext cx="5200931" cy="40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1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92FA6-E1E8-9370-EE05-916126C64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855F4A-8FB6-02D8-A808-5C7A9C642558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ParetoQ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3B39FB6-3278-297F-C3DF-AE97715B5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892" y="995366"/>
            <a:ext cx="5651500" cy="352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9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B136C-D495-FFB8-5030-EBB7A5DA9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0F0A90-4B5F-CBAB-2E82-57BFD7A9254D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Weights are often what matters in LLM efficiency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BBD339-51C4-931B-DEA3-E811C5A5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234"/>
          <a:stretch>
            <a:fillRect/>
          </a:stretch>
        </p:blipFill>
        <p:spPr>
          <a:xfrm>
            <a:off x="1337110" y="1377481"/>
            <a:ext cx="1521594" cy="290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AB841B-B9EF-143D-2A89-9716F082BFC2}"/>
              </a:ext>
            </a:extLst>
          </p:cNvPr>
          <p:cNvSpPr txBox="1"/>
          <p:nvPr/>
        </p:nvSpPr>
        <p:spPr>
          <a:xfrm>
            <a:off x="3773001" y="973245"/>
            <a:ext cx="46297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any calculation we: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Move weights/activations to the CPU</a:t>
            </a:r>
          </a:p>
          <a:p>
            <a:pPr marL="285750" indent="-285750">
              <a:buFontTx/>
              <a:buChar char="-"/>
            </a:pPr>
            <a:r>
              <a:rPr lang="en-US" dirty="0"/>
              <a:t>Do the calculations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Move the output back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We are either memory transfer bound – or compute bound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F6394-5F24-62A2-CAE3-C4EA7068C1BE}"/>
              </a:ext>
            </a:extLst>
          </p:cNvPr>
          <p:cNvSpPr txBox="1"/>
          <p:nvPr/>
        </p:nvSpPr>
        <p:spPr>
          <a:xfrm>
            <a:off x="3773001" y="2656533"/>
            <a:ext cx="42717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LLM inference we often have:</a:t>
            </a:r>
          </a:p>
          <a:p>
            <a:pPr marL="285750" indent="-285750">
              <a:buFontTx/>
              <a:buChar char="-"/>
            </a:pPr>
            <a:r>
              <a:rPr lang="en-US" dirty="0"/>
              <a:t>Small batch-sizes</a:t>
            </a:r>
          </a:p>
          <a:p>
            <a:pPr marL="285750" indent="-285750">
              <a:buFontTx/>
              <a:buChar char="-"/>
            </a:pPr>
            <a:r>
              <a:rPr lang="en-US" dirty="0"/>
              <a:t>Little weight re-use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decode, it’s all matrix-vector products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This means that the biggest bottleneck is often the size of the weights!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9DE7E-F795-F749-F902-16818D89E89B}"/>
              </a:ext>
            </a:extLst>
          </p:cNvPr>
          <p:cNvSpPr txBox="1"/>
          <p:nvPr/>
        </p:nvSpPr>
        <p:spPr>
          <a:xfrm>
            <a:off x="3773001" y="4620280"/>
            <a:ext cx="4485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not always…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4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FA0A2-542F-3DD4-9ED8-CAE52722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2C6C73E-0BAC-144A-C29B-1274A3EDA4B7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Quest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09829-8054-E3B0-8625-52AD40A89420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Quest: Stable Training of LLMs with 1-Bit Weights and Activations. </a:t>
            </a:r>
            <a:r>
              <a:rPr lang="en-US" sz="600" dirty="0" err="1"/>
              <a:t>Panferov</a:t>
            </a:r>
            <a:r>
              <a:rPr lang="en-US" sz="600" dirty="0"/>
              <a:t> et al.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EF8AE-DD4E-EBC6-A3CE-A4A8ACE48EEE}"/>
              </a:ext>
            </a:extLst>
          </p:cNvPr>
          <p:cNvSpPr txBox="1"/>
          <p:nvPr/>
        </p:nvSpPr>
        <p:spPr>
          <a:xfrm>
            <a:off x="6419068" y="2256121"/>
            <a:ext cx="2449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 conclusion with different QAT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8F829-B025-0C1B-0C34-DF521B14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2" y="922184"/>
            <a:ext cx="5785371" cy="384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3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0E6B2-751D-8CFB-6825-111D32FE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621257-C6D6-A98A-80CB-1F989119910F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Quest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9F6CA-0A91-84F2-21E8-06CE4F92A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830507"/>
            <a:ext cx="6195233" cy="4067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1D3815-3E9D-480C-8B36-5ACF88A7AB25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Quest: Stable Training of LLMs with 1-Bit Weights and Activations. </a:t>
            </a:r>
            <a:r>
              <a:rPr lang="en-US" sz="600" dirty="0" err="1"/>
              <a:t>Panferov</a:t>
            </a:r>
            <a:r>
              <a:rPr lang="en-US" sz="600" dirty="0"/>
              <a:t> et al.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43322-357C-5E5E-AB0B-46A6B2E7E96E}"/>
              </a:ext>
            </a:extLst>
          </p:cNvPr>
          <p:cNvSpPr txBox="1"/>
          <p:nvPr/>
        </p:nvSpPr>
        <p:spPr>
          <a:xfrm>
            <a:off x="6419068" y="2256121"/>
            <a:ext cx="2449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quantizing activations w3a3 or w4a4 is optimal?</a:t>
            </a:r>
          </a:p>
        </p:txBody>
      </p:sp>
    </p:spTree>
    <p:extLst>
      <p:ext uri="{BB962C8B-B14F-4D97-AF65-F5344CB8AC3E}">
        <p14:creationId xmlns:p14="http://schemas.microsoft.com/office/powerpoint/2010/main" val="15968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B3C84-1F46-FB36-9C2E-95DF6397A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E9C8C6-FE9F-0662-7FDE-D13D08F06AA8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Quest - Forward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3C019-99DE-AC06-2C0F-9A7180425419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Quest: Stable Training of LLMs with 1-Bit Weights and Activations. </a:t>
            </a:r>
            <a:r>
              <a:rPr lang="en-US" sz="600" dirty="0" err="1"/>
              <a:t>Panferov</a:t>
            </a:r>
            <a:r>
              <a:rPr lang="en-US" sz="600" dirty="0"/>
              <a:t> et al. 2025</a:t>
            </a:r>
          </a:p>
        </p:txBody>
      </p:sp>
      <p:pic>
        <p:nvPicPr>
          <p:cNvPr id="8" name="Picture 7" descr="A black text with a pointy dot&#10;&#10;AI-generated content may be incorrect.">
            <a:extLst>
              <a:ext uri="{FF2B5EF4-FFF2-40B4-BE49-F238E27FC236}">
                <a16:creationId xmlns:a16="http://schemas.microsoft.com/office/drawing/2014/main" id="{1E2A0A05-60F2-68DD-3E91-A693668C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83" y="1389422"/>
            <a:ext cx="2075425" cy="518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B833E8-E35C-ABA6-2508-9E16B29E884B}"/>
              </a:ext>
            </a:extLst>
          </p:cNvPr>
          <p:cNvSpPr txBox="1"/>
          <p:nvPr/>
        </p:nvSpPr>
        <p:spPr>
          <a:xfrm>
            <a:off x="747250" y="2498677"/>
            <a:ext cx="3497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Hadamard transformation of the weights activations in the forward pass</a:t>
            </a:r>
          </a:p>
        </p:txBody>
      </p:sp>
      <p:pic>
        <p:nvPicPr>
          <p:cNvPr id="11" name="Picture 10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C9CAF9A3-0D05-7AF6-E7A2-55D16FBF8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802" y="1004325"/>
            <a:ext cx="3251200" cy="1289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7B6488-C41E-5796-D346-F6B9550F2BD6}"/>
              </a:ext>
            </a:extLst>
          </p:cNvPr>
          <p:cNvSpPr txBox="1"/>
          <p:nvPr/>
        </p:nvSpPr>
        <p:spPr>
          <a:xfrm>
            <a:off x="4616657" y="2498677"/>
            <a:ext cx="3497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Once Gaussian – you can do ‘optimal clipping’ to determine the min-max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7B3CCA-5128-B037-F242-6E8BF3EFC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608" y="3197918"/>
            <a:ext cx="3356067" cy="156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E2830-26F7-560C-C311-F3BFC56F7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02B2FD-9490-0D1E-D5B8-0EE6BDA960DD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Quest - Backward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7A739-5AD5-C2B6-2B9C-B5E6D34745EC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Quest: Stable Training of LLMs with 1-Bit Weights and Activations. </a:t>
            </a:r>
            <a:r>
              <a:rPr lang="en-US" sz="600" dirty="0" err="1"/>
              <a:t>Panferov</a:t>
            </a:r>
            <a:r>
              <a:rPr lang="en-US" sz="600" dirty="0"/>
              <a:t> et al. 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47B89B-87BC-F45A-C4C4-BBA459B6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68" y="1747756"/>
            <a:ext cx="3836834" cy="605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DBB197-D0A3-AF94-1626-3FB49E05BD51}"/>
              </a:ext>
            </a:extLst>
          </p:cNvPr>
          <p:cNvSpPr txBox="1"/>
          <p:nvPr/>
        </p:nvSpPr>
        <p:spPr>
          <a:xfrm>
            <a:off x="1014746" y="3244768"/>
            <a:ext cx="29496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Don’t update the weights with strongly clipped gradients.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(but in the Hadamard domain)</a:t>
            </a:r>
          </a:p>
        </p:txBody>
      </p:sp>
      <p:pic>
        <p:nvPicPr>
          <p:cNvPr id="13" name="Picture 12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76E935A9-0032-186E-5BE1-D97973CD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999" y="1650422"/>
            <a:ext cx="4025810" cy="2071400"/>
          </a:xfrm>
          <a:prstGeom prst="rect">
            <a:avLst/>
          </a:prstGeom>
        </p:spPr>
      </p:pic>
      <p:pic>
        <p:nvPicPr>
          <p:cNvPr id="16" name="Picture 15" descr="A math equation with numbers and symbols&#10;&#10;AI-generated content may be incorrect.">
            <a:extLst>
              <a:ext uri="{FF2B5EF4-FFF2-40B4-BE49-F238E27FC236}">
                <a16:creationId xmlns:a16="http://schemas.microsoft.com/office/drawing/2014/main" id="{2708BA75-E60A-2AA3-695F-878C1C2293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210" b="4724"/>
          <a:stretch>
            <a:fillRect/>
          </a:stretch>
        </p:blipFill>
        <p:spPr>
          <a:xfrm>
            <a:off x="2015958" y="2538598"/>
            <a:ext cx="947252" cy="29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9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76FE1-359E-8A21-FEC7-90DE58B5B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B4D57C-6E60-A81A-E4E3-1B00C1702856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Conclusions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AB335-4591-69ED-92C7-B6DCBB2B4302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Quest: Stable Training of LLMs with 1-Bit Weights and Activations. </a:t>
            </a:r>
            <a:r>
              <a:rPr lang="en-US" sz="600" dirty="0" err="1"/>
              <a:t>Panferov</a:t>
            </a:r>
            <a:r>
              <a:rPr lang="en-US" sz="600" dirty="0"/>
              <a:t> et al.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691B6-5B4C-8336-8031-C94520CABABA}"/>
              </a:ext>
            </a:extLst>
          </p:cNvPr>
          <p:cNvSpPr txBox="1"/>
          <p:nvPr/>
        </p:nvSpPr>
        <p:spPr>
          <a:xfrm>
            <a:off x="758757" y="1381328"/>
            <a:ext cx="47470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do proper low-bit training, a bit more work is needed: proper range-setting, proper schedules, correct formats and good 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weight quantization 2-3 bits is likely optimal with proper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weight+activation</a:t>
            </a:r>
            <a:r>
              <a:rPr lang="en-US" dirty="0"/>
              <a:t> quantization w4a4 seems more pareto optimal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In the future – We should see our GPUs natively support low-bit formats</a:t>
            </a:r>
          </a:p>
        </p:txBody>
      </p:sp>
    </p:spTree>
    <p:extLst>
      <p:ext uri="{BB962C8B-B14F-4D97-AF65-F5344CB8AC3E}">
        <p14:creationId xmlns:p14="http://schemas.microsoft.com/office/powerpoint/2010/main" val="13567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624B1-88D9-234C-587D-FACBFFF5F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7771-85CA-4F13-704C-4221904F6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Codebooking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48B57A-49B5-22BF-2CB4-5959DC716298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B0CBEC-D221-787B-8C9E-72683E6B9051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9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62C87-5977-8283-3BFD-364028EDE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5261697-E17F-4208-8145-259FE323AF05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Codebooking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27D4F4-6558-0B96-8875-D04E8F9BFE2F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GPTVQ: The Blessing of dimensionality for LLM quantization. Van Baalen et al. 2024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C36296-F6C7-7FB3-B6CC-6FE78ACC6A4D}"/>
                  </a:ext>
                </a:extLst>
              </p:cNvPr>
              <p:cNvSpPr txBox="1"/>
              <p:nvPr/>
            </p:nvSpPr>
            <p:spPr>
              <a:xfrm>
                <a:off x="656123" y="1235413"/>
                <a:ext cx="4075889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codebook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𝑀𝑥𝑁</m:t>
                        </m:r>
                      </m:sup>
                    </m:sSup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centroids of dimensionality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Think of it as a dictionary where we can look up vectors called </a:t>
                </a:r>
                <a:r>
                  <a:rPr lang="en-US" i="1" dirty="0"/>
                  <a:t>centroids</a:t>
                </a:r>
              </a:p>
              <a:p>
                <a:endParaRPr lang="en-US" i="1" dirty="0"/>
              </a:p>
              <a:p>
                <a:endParaRPr lang="en-US" i="1" dirty="0"/>
              </a:p>
              <a:p>
                <a:r>
                  <a:rPr lang="en-US" dirty="0"/>
                  <a:t>We can then express any weight matrix as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/>
                  <a:t> are now indices to look up corresponding values in the codebook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C36296-F6C7-7FB3-B6CC-6FE78ACC6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23" y="1235413"/>
                <a:ext cx="4075889" cy="2893100"/>
              </a:xfrm>
              <a:prstGeom prst="rect">
                <a:avLst/>
              </a:prstGeom>
              <a:blipFill>
                <a:blip r:embed="rId2"/>
                <a:stretch>
                  <a:fillRect l="-621" t="-43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F33C05-41A3-E3FB-73C7-0C62769C826D}"/>
                  </a:ext>
                </a:extLst>
              </p:cNvPr>
              <p:cNvSpPr txBox="1"/>
              <p:nvPr/>
            </p:nvSpPr>
            <p:spPr>
              <a:xfrm>
                <a:off x="5194570" y="2025707"/>
                <a:ext cx="3431052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store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And make sure the size of both is smaller than the original weight size.</a:t>
                </a:r>
              </a:p>
              <a:p>
                <a:endParaRPr lang="en-US" dirty="0"/>
              </a:p>
              <a:p>
                <a:r>
                  <a:rPr lang="en-US" dirty="0"/>
                  <a:t>Then we have less memory transfer, but with extra overhead with the look-up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F33C05-41A3-E3FB-73C7-0C62769C8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570" y="2025707"/>
                <a:ext cx="3431052" cy="1600438"/>
              </a:xfrm>
              <a:prstGeom prst="rect">
                <a:avLst/>
              </a:prstGeom>
              <a:blipFill>
                <a:blip r:embed="rId3"/>
                <a:stretch>
                  <a:fillRect l="-368" t="-787" r="-368" b="-2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96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19C82-B4B8-DC99-AD44-2DB541AD0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F49D293-39DF-6A35-D33B-03B29A128469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Codebooking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42FDB-6CF3-519D-8738-08EF0BF6A22A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err="1"/>
              <a:t>QLoRA</a:t>
            </a:r>
            <a:r>
              <a:rPr lang="en-US" sz="600" dirty="0"/>
              <a:t>: Efficient Fine-tuning of Quantized LLMs: Dettmers et al. 2023</a:t>
            </a:r>
          </a:p>
        </p:txBody>
      </p:sp>
      <p:pic>
        <p:nvPicPr>
          <p:cNvPr id="3074" name="Picture 2" descr="Screenshot 2024-03-16 at 15.10.16">
            <a:extLst>
              <a:ext uri="{FF2B5EF4-FFF2-40B4-BE49-F238E27FC236}">
                <a16:creationId xmlns:a16="http://schemas.microsoft.com/office/drawing/2014/main" id="{0B424E61-3DAD-36B3-72AE-BB4EBA7CD5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76" t="10030" r="1"/>
          <a:stretch>
            <a:fillRect/>
          </a:stretch>
        </p:blipFill>
        <p:spPr bwMode="auto">
          <a:xfrm>
            <a:off x="1001949" y="1116308"/>
            <a:ext cx="3564693" cy="357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24A18A-D1F8-1A3F-9835-B8B252E750A5}"/>
              </a:ext>
            </a:extLst>
          </p:cNvPr>
          <p:cNvSpPr/>
          <p:nvPr/>
        </p:nvSpPr>
        <p:spPr>
          <a:xfrm>
            <a:off x="690664" y="1189774"/>
            <a:ext cx="1060315" cy="376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28FFC-160D-D44F-D5BE-5576D93B5988}"/>
              </a:ext>
            </a:extLst>
          </p:cNvPr>
          <p:cNvSpPr txBox="1"/>
          <p:nvPr/>
        </p:nvSpPr>
        <p:spPr>
          <a:xfrm>
            <a:off x="5126477" y="1566153"/>
            <a:ext cx="32879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fit centroids to a distribution to fit it better</a:t>
            </a:r>
          </a:p>
          <a:p>
            <a:endParaRPr lang="en-US" dirty="0"/>
          </a:p>
          <a:p>
            <a:r>
              <a:rPr lang="en-US" dirty="0"/>
              <a:t>This is an example of NormalFloat4 that better captures Gaussians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codebooking</a:t>
            </a:r>
            <a:r>
              <a:rPr lang="en-US" dirty="0"/>
              <a:t>, you can put the representable quantization points ANYWHERE on the grid – meaning you can fit any distribution better!</a:t>
            </a:r>
          </a:p>
          <a:p>
            <a:endParaRPr lang="en-US" dirty="0"/>
          </a:p>
          <a:p>
            <a:r>
              <a:rPr lang="en-US" dirty="0"/>
              <a:t>We can theoretically capture any numeric format this way!</a:t>
            </a:r>
          </a:p>
        </p:txBody>
      </p:sp>
    </p:spTree>
    <p:extLst>
      <p:ext uri="{BB962C8B-B14F-4D97-AF65-F5344CB8AC3E}">
        <p14:creationId xmlns:p14="http://schemas.microsoft.com/office/powerpoint/2010/main" val="247306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9521-8CF1-56A4-FCB0-F788F85AA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C4C6F7-8403-861D-7995-AD2BA9E3E057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Vector Quantization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 descr="A blue and red dot pattern&#10;&#10;AI-generated content may be incorrect.">
            <a:extLst>
              <a:ext uri="{FF2B5EF4-FFF2-40B4-BE49-F238E27FC236}">
                <a16:creationId xmlns:a16="http://schemas.microsoft.com/office/drawing/2014/main" id="{C81F479B-752E-F2F7-46C6-370C280D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50" y="1035353"/>
            <a:ext cx="4878103" cy="1707658"/>
          </a:xfrm>
          <a:prstGeom prst="rect">
            <a:avLst/>
          </a:prstGeom>
        </p:spPr>
      </p:pic>
      <p:pic>
        <p:nvPicPr>
          <p:cNvPr id="8" name="Picture 7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F5C6E1EB-A344-BA1B-0818-E80BC339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90" y="2743011"/>
            <a:ext cx="4570222" cy="2155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7AB572-E1BB-D3B5-CE22-FE0F347303DF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GPTVQ: The Blessing of dimensionality for LLM quantization. Van Baalen et al. 2024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819FC-A98D-1045-31B7-2FBA89E1F063}"/>
              </a:ext>
            </a:extLst>
          </p:cNvPr>
          <p:cNvSpPr txBox="1"/>
          <p:nvPr/>
        </p:nvSpPr>
        <p:spPr>
          <a:xfrm>
            <a:off x="6320166" y="2348873"/>
            <a:ext cx="2441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or Product quantization does </a:t>
            </a:r>
            <a:r>
              <a:rPr lang="en-US" dirty="0" err="1"/>
              <a:t>codebooking</a:t>
            </a:r>
            <a:r>
              <a:rPr lang="en-US" dirty="0"/>
              <a:t> with higher dimensions</a:t>
            </a:r>
          </a:p>
        </p:txBody>
      </p:sp>
    </p:spTree>
    <p:extLst>
      <p:ext uri="{BB962C8B-B14F-4D97-AF65-F5344CB8AC3E}">
        <p14:creationId xmlns:p14="http://schemas.microsoft.com/office/powerpoint/2010/main" val="3642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9EDB3-0CAE-1AF1-94C8-31D979200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71F7D5-83A3-8E5E-E006-CB09FF4DCB0C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Lattices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B02C3-4924-8C1E-9782-1EB0ACAA075C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 err="1"/>
              <a:t>QuIP</a:t>
            </a:r>
            <a:r>
              <a:rPr lang="en-US" sz="600" dirty="0"/>
              <a:t>#: Even Better LLM Quantization with Hadamard Incoherence and Lattice Codebooks. Tseng et al. 2024</a:t>
            </a:r>
          </a:p>
        </p:txBody>
      </p:sp>
      <p:pic>
        <p:nvPicPr>
          <p:cNvPr id="4098" name="Picture 2" descr="CDN media">
            <a:extLst>
              <a:ext uri="{FF2B5EF4-FFF2-40B4-BE49-F238E27FC236}">
                <a16:creationId xmlns:a16="http://schemas.microsoft.com/office/drawing/2014/main" id="{3F750B05-0C17-F5A3-9C46-835D553A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61" y="813517"/>
            <a:ext cx="4008670" cy="402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446FEB-5B6A-A2D5-A38C-BCF5168DE727}"/>
              </a:ext>
            </a:extLst>
          </p:cNvPr>
          <p:cNvSpPr txBox="1"/>
          <p:nvPr/>
        </p:nvSpPr>
        <p:spPr>
          <a:xfrm>
            <a:off x="5535038" y="2101175"/>
            <a:ext cx="3443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example of the E8 lattice – trying to pack a sphere as best as possible</a:t>
            </a:r>
          </a:p>
          <a:p>
            <a:endParaRPr lang="en-US" dirty="0"/>
          </a:p>
          <a:p>
            <a:r>
              <a:rPr lang="en-US" dirty="0"/>
              <a:t>(Also used in string theory :p)</a:t>
            </a:r>
          </a:p>
          <a:p>
            <a:endParaRPr lang="en-US" dirty="0"/>
          </a:p>
          <a:p>
            <a:r>
              <a:rPr lang="en-US" dirty="0"/>
              <a:t>These methods essentially add some structure to get similar expressiveness as a codebook at a lower cost</a:t>
            </a:r>
          </a:p>
        </p:txBody>
      </p:sp>
    </p:spTree>
    <p:extLst>
      <p:ext uri="{BB962C8B-B14F-4D97-AF65-F5344CB8AC3E}">
        <p14:creationId xmlns:p14="http://schemas.microsoft.com/office/powerpoint/2010/main" val="375577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8FFC-9AAD-CA52-3D04-3897C0C90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4B44-5DF9-94E9-CD95-4B53A4D9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those outliers come from?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EB5A8B-3DFA-B0C5-B180-96C46338505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B9ADDE-78F8-51F1-83F2-60EEDDCB2445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804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7B355-1FA5-E52B-6056-2092ED2EC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78C458-91DA-13CE-AC2D-5B1958AB07C0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Lattices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001E9-1B5C-A43A-BBBC-3C3BDBEA30E6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Pyramid Vector Quantization for LLMs. Van den </a:t>
            </a:r>
            <a:r>
              <a:rPr lang="en-US" sz="600" dirty="0" err="1"/>
              <a:t>Ouderaa</a:t>
            </a:r>
            <a:r>
              <a:rPr lang="en-US" sz="600" dirty="0"/>
              <a:t> et al.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332EF-6B6B-5A0F-C575-8B02811D9E8E}"/>
              </a:ext>
            </a:extLst>
          </p:cNvPr>
          <p:cNvSpPr txBox="1"/>
          <p:nvPr/>
        </p:nvSpPr>
        <p:spPr>
          <a:xfrm>
            <a:off x="5603875" y="2435032"/>
            <a:ext cx="3443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example from Pyramid Vector Quantization – This can also be applied to activations since casting/converting is relatively cheap</a:t>
            </a:r>
          </a:p>
        </p:txBody>
      </p:sp>
      <p:pic>
        <p:nvPicPr>
          <p:cNvPr id="4" name="Picture 3" descr="A diagram of different sizes of circles&#10;&#10;AI-generated content may be incorrect.">
            <a:extLst>
              <a:ext uri="{FF2B5EF4-FFF2-40B4-BE49-F238E27FC236}">
                <a16:creationId xmlns:a16="http://schemas.microsoft.com/office/drawing/2014/main" id="{1BDB7DB8-CB50-EB7E-26D6-5B25243A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559698"/>
            <a:ext cx="5232400" cy="235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68BC1-D4A8-D848-DCD7-D74C2C577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0B0F47F-FC6D-600A-6EAD-D8D5CAC59B01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Trade-off in complexity/accuracy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A2058-907C-1291-0D6B-1EB3B69DF361}"/>
              </a:ext>
            </a:extLst>
          </p:cNvPr>
          <p:cNvSpPr txBox="1"/>
          <p:nvPr/>
        </p:nvSpPr>
        <p:spPr>
          <a:xfrm>
            <a:off x="972271" y="2387243"/>
            <a:ext cx="7188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INT &gt; Exponent bits (float) &gt; Lattices &gt; Codebook &gt; Codebook per group</a:t>
            </a:r>
          </a:p>
          <a:p>
            <a:endParaRPr lang="en-US" dirty="0"/>
          </a:p>
          <a:p>
            <a:r>
              <a:rPr lang="en-US" dirty="0"/>
              <a:t>Accuracy:	  INT &lt; Exponent bits (float) &lt; Lattices &lt; Codebook &lt; codebook per group</a:t>
            </a:r>
          </a:p>
        </p:txBody>
      </p:sp>
    </p:spTree>
    <p:extLst>
      <p:ext uri="{BB962C8B-B14F-4D97-AF65-F5344CB8AC3E}">
        <p14:creationId xmlns:p14="http://schemas.microsoft.com/office/powerpoint/2010/main" val="260592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ADC16-333E-D3EF-C567-4A1E84A5A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BA9AE2-F030-4DAD-3C0D-C26252D0DE7C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AQLM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3A1ED-B52B-2A15-A990-B4A42748FE44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Extreme compression of Large Language models via </a:t>
            </a:r>
            <a:r>
              <a:rPr lang="en-US" sz="600" dirty="0" err="1"/>
              <a:t>Additivite</a:t>
            </a:r>
            <a:r>
              <a:rPr lang="en-US" sz="600" dirty="0"/>
              <a:t> Quantization. </a:t>
            </a:r>
            <a:r>
              <a:rPr lang="en-US" sz="600" dirty="0" err="1"/>
              <a:t>Egiazarian</a:t>
            </a:r>
            <a:r>
              <a:rPr lang="en-US" sz="600" dirty="0"/>
              <a:t> et al. 2024</a:t>
            </a:r>
          </a:p>
        </p:txBody>
      </p:sp>
      <p:pic>
        <p:nvPicPr>
          <p:cNvPr id="7" name="Picture 6" descr="A diagram of a diagram of a codebook&#10;&#10;AI-generated content may be incorrect.">
            <a:extLst>
              <a:ext uri="{FF2B5EF4-FFF2-40B4-BE49-F238E27FC236}">
                <a16:creationId xmlns:a16="http://schemas.microsoft.com/office/drawing/2014/main" id="{2268B85F-A861-0605-F74B-70708C031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22" y="1507786"/>
            <a:ext cx="5173494" cy="2808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675582-3A95-5A44-5C80-BB6F864AA4F8}"/>
              </a:ext>
            </a:extLst>
          </p:cNvPr>
          <p:cNvSpPr txBox="1"/>
          <p:nvPr/>
        </p:nvSpPr>
        <p:spPr>
          <a:xfrm>
            <a:off x="5989426" y="1335340"/>
            <a:ext cx="277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AQLM uses additive codebooks to great effect</a:t>
            </a:r>
          </a:p>
        </p:txBody>
      </p:sp>
      <p:pic>
        <p:nvPicPr>
          <p:cNvPr id="11" name="Picture 10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55C8ABE7-F59E-D31C-524E-02FE581FB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45" y="2198179"/>
            <a:ext cx="1930400" cy="488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81C7DF-5EBD-6C26-A316-4F449979F88A}"/>
              </a:ext>
            </a:extLst>
          </p:cNvPr>
          <p:cNvSpPr txBox="1"/>
          <p:nvPr/>
        </p:nvSpPr>
        <p:spPr>
          <a:xfrm>
            <a:off x="5989426" y="2777101"/>
            <a:ext cx="2911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local MSE can be used to optimize the codebooks and assignments. E.g. by beam-search for the indices.</a:t>
            </a:r>
          </a:p>
          <a:p>
            <a:endParaRPr lang="en-US" dirty="0"/>
          </a:p>
          <a:p>
            <a:r>
              <a:rPr lang="en-US" dirty="0"/>
              <a:t>The codebook can be trained like a normal weight.</a:t>
            </a:r>
          </a:p>
          <a:p>
            <a:r>
              <a:rPr lang="en-US" dirty="0"/>
              <a:t>Also apply light fine-tuning to the centroids with codes fixed</a:t>
            </a:r>
          </a:p>
        </p:txBody>
      </p:sp>
    </p:spTree>
    <p:extLst>
      <p:ext uri="{BB962C8B-B14F-4D97-AF65-F5344CB8AC3E}">
        <p14:creationId xmlns:p14="http://schemas.microsoft.com/office/powerpoint/2010/main" val="146028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072B1-C825-5697-A87C-F5CD6148D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ABED5A-8A1A-D393-91E3-544CF0E1F610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Codebooking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 at inference time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BAFEA-133B-7360-17B3-71A4C27CA892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GPTVQ: The Blessing of dimensionality for LLM quantization. Van Baalen et al.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1FC06-65D4-F9D5-9354-11548837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75"/>
          <a:stretch>
            <a:fillRect/>
          </a:stretch>
        </p:blipFill>
        <p:spPr>
          <a:xfrm>
            <a:off x="957209" y="1546697"/>
            <a:ext cx="7229581" cy="285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8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06434-E9E4-6F40-D3DC-72D584DCE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C68E111-D9DE-2264-3D2E-C874C51968AF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 err="1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Codebooking</a:t>
            </a:r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 at inference time - FLUTE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F5697E-E354-491C-4E56-6947AB6DC5B0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Fast Matrix multiplications for Lookup Table-Quantized LLMs. Guo et al. 2024</a:t>
            </a:r>
          </a:p>
        </p:txBody>
      </p:sp>
      <p:pic>
        <p:nvPicPr>
          <p:cNvPr id="4" name="Picture 3" descr="A diagram of a memory processing process&#10;&#10;AI-generated content may be incorrect.">
            <a:extLst>
              <a:ext uri="{FF2B5EF4-FFF2-40B4-BE49-F238E27FC236}">
                <a16:creationId xmlns:a16="http://schemas.microsoft.com/office/drawing/2014/main" id="{A4D182C6-2455-EE9F-D5B9-D5617648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77" y="1368948"/>
            <a:ext cx="3393115" cy="2913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47CF1B-BC85-A308-C42D-96DA0EBFCC47}"/>
              </a:ext>
            </a:extLst>
          </p:cNvPr>
          <p:cNvSpPr txBox="1"/>
          <p:nvPr/>
        </p:nvSpPr>
        <p:spPr>
          <a:xfrm>
            <a:off x="4863829" y="1368948"/>
            <a:ext cx="37256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GPU implementations like FLUTE optimize the GPU kernels for these lookups with complex cache management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DC03C-8343-1CB2-5027-5133BD59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29" y="3751801"/>
            <a:ext cx="3725694" cy="290971"/>
          </a:xfrm>
          <a:prstGeom prst="rect">
            <a:avLst/>
          </a:prstGeom>
        </p:spPr>
      </p:pic>
      <p:pic>
        <p:nvPicPr>
          <p:cNvPr id="12" name="Picture 11" descr="A graph of the number of numbers and the number of numbers&#10;&#10;AI-generated content may be incorrect.">
            <a:extLst>
              <a:ext uri="{FF2B5EF4-FFF2-40B4-BE49-F238E27FC236}">
                <a16:creationId xmlns:a16="http://schemas.microsoft.com/office/drawing/2014/main" id="{905436E4-92A7-FF0A-6BF3-FEA50EB09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410" y="2311014"/>
            <a:ext cx="2925849" cy="13740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50583B-3B98-D0B0-3765-97E64461C556}"/>
              </a:ext>
            </a:extLst>
          </p:cNvPr>
          <p:cNvSpPr txBox="1"/>
          <p:nvPr/>
        </p:nvSpPr>
        <p:spPr>
          <a:xfrm>
            <a:off x="4863829" y="4121937"/>
            <a:ext cx="3800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small tensors the overhead is negligible – but for larger tensors this is always theoretically slower than just INT/FP</a:t>
            </a:r>
          </a:p>
        </p:txBody>
      </p:sp>
    </p:spTree>
    <p:extLst>
      <p:ext uri="{BB962C8B-B14F-4D97-AF65-F5344CB8AC3E}">
        <p14:creationId xmlns:p14="http://schemas.microsoft.com/office/powerpoint/2010/main" val="417198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C38A1-1D56-903E-E15F-7AD435C51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456C-7359-8C34-2A56-363D108C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Quantized Training</a:t>
            </a:r>
            <a:br>
              <a:rPr lang="en-US" dirty="0"/>
            </a:br>
            <a:r>
              <a:rPr lang="en-US" dirty="0"/>
              <a:t>Training in lower-bits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640F09-2359-AFCA-92A4-589920DD55CB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AE33F8-1DDB-FD2A-94FE-1E4F1D9DFD5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56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F3165-01D3-DAB2-6568-24BDD5EF7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8F14D14-B3B3-403E-71C6-5F8CE63EB444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FP8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1B2D4D98-164C-4281-E705-5A1892583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11" y="1147139"/>
            <a:ext cx="5601062" cy="3514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B06C4-F41B-BF10-8376-E33925D7DE8D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Mixed-precision training with 8-bit floating point. </a:t>
            </a:r>
            <a:r>
              <a:rPr lang="en-US" sz="600" dirty="0" err="1"/>
              <a:t>Mellempudi</a:t>
            </a:r>
            <a:r>
              <a:rPr lang="en-US" sz="600" dirty="0"/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39651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9424E-3E24-C845-9FFD-4D79292AD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3B1720E-74F2-5F4C-D6F8-680CFD263F33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Hadamard in the backward pass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4FE5C-6FC7-27A2-E4D7-B40E30A17035}"/>
              </a:ext>
            </a:extLst>
          </p:cNvPr>
          <p:cNvSpPr txBox="1"/>
          <p:nvPr/>
        </p:nvSpPr>
        <p:spPr>
          <a:xfrm>
            <a:off x="4244741" y="4898399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Mixed-precision training with 8-bit floating point. </a:t>
            </a:r>
            <a:r>
              <a:rPr lang="en-US" sz="600" dirty="0" err="1"/>
              <a:t>Mellempudi</a:t>
            </a:r>
            <a:r>
              <a:rPr lang="en-US" sz="600" dirty="0"/>
              <a:t> et al. 2019</a:t>
            </a:r>
          </a:p>
        </p:txBody>
      </p:sp>
      <p:pic>
        <p:nvPicPr>
          <p:cNvPr id="2" name="Picture 1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FDB40ADC-DE59-5FC5-9960-6BE4D30B9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68" y="1082590"/>
            <a:ext cx="2981145" cy="2778770"/>
          </a:xfrm>
          <a:prstGeom prst="rect">
            <a:avLst/>
          </a:prstGeom>
        </p:spPr>
      </p:pic>
      <p:pic>
        <p:nvPicPr>
          <p:cNvPr id="3" name="Picture 2" descr="A close-up of a sign&#10;&#10;AI-generated content may be incorrect.">
            <a:extLst>
              <a:ext uri="{FF2B5EF4-FFF2-40B4-BE49-F238E27FC236}">
                <a16:creationId xmlns:a16="http://schemas.microsoft.com/office/drawing/2014/main" id="{B98CC7FF-19EF-1E7D-ECF6-38E444DAB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23" y="3926000"/>
            <a:ext cx="4412238" cy="90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9E8D3-F608-152F-9938-AFA9E990C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EA49BF2-F4BB-89E3-E3F7-3B728731E68B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MXFP4 training - Quartet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9D693B-D3DA-AABF-F9A5-D4B7B55EB1AC}"/>
              </a:ext>
            </a:extLst>
          </p:cNvPr>
          <p:cNvSpPr txBox="1"/>
          <p:nvPr/>
        </p:nvSpPr>
        <p:spPr>
          <a:xfrm>
            <a:off x="10248" y="4886594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Quartet: Native FP4 Training Can Be Optimal for Large Language Models. Castro et al.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7EAB3-219B-1641-C587-679F50EC875D}"/>
              </a:ext>
            </a:extLst>
          </p:cNvPr>
          <p:cNvSpPr txBox="1"/>
          <p:nvPr/>
        </p:nvSpPr>
        <p:spPr>
          <a:xfrm>
            <a:off x="938225" y="1879252"/>
            <a:ext cx="36284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Improving Quantized Training, they find: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 pass: reduce MSE by using Hadamard/Quest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Backward pass: Reduce bias by stochastic rounding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+ Fast fused kernels</a:t>
            </a:r>
          </a:p>
        </p:txBody>
      </p:sp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48EB2AF-FD8C-A698-5655-B974723B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709" y="101159"/>
            <a:ext cx="2804461" cy="2539362"/>
          </a:xfrm>
          <a:prstGeom prst="rect">
            <a:avLst/>
          </a:prstGeom>
        </p:spPr>
      </p:pic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439C9195-B7F5-BB62-FB8C-40F1F9258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372" y="2604138"/>
            <a:ext cx="2814632" cy="25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F92B9C7-298F-58B6-DD3C-F8C5276E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02F5-8922-266B-F156-1B1F59D9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precision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5E39C8-D890-83B4-1052-CD7DB2FAB33E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B517DA-7591-1C88-DFD6-72B460DFDC7F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04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F9588-3CEB-71AB-9AF3-E7B27CDF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B59E45-0F6D-75C1-4652-87E9F3090350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LLM.INT8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AD370-97C5-4308-6C5C-4E132896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13" y="939031"/>
            <a:ext cx="4574793" cy="3767087"/>
          </a:xfrm>
          <a:prstGeom prst="rect">
            <a:avLst/>
          </a:prstGeom>
        </p:spPr>
      </p:pic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3D77434-77AA-3B2B-3BED-C1B36DB63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309" y="3022985"/>
            <a:ext cx="3079750" cy="501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8265C-523C-51E5-3819-30A81C55C7C5}"/>
              </a:ext>
            </a:extLst>
          </p:cNvPr>
          <p:cNvSpPr txBox="1"/>
          <p:nvPr/>
        </p:nvSpPr>
        <p:spPr>
          <a:xfrm>
            <a:off x="5327682" y="1293270"/>
            <a:ext cx="32530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the first LLM quantization papers – shows the problem of very significant outliers in LLMs</a:t>
            </a:r>
          </a:p>
          <a:p>
            <a:endParaRPr lang="en-US" dirty="0"/>
          </a:p>
          <a:p>
            <a:r>
              <a:rPr lang="en-US" dirty="0"/>
              <a:t>Specifically, the outliers are structured – they are specific to certain channels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1169D-7B6C-768D-1C15-14FDC0CD690B}"/>
              </a:ext>
            </a:extLst>
          </p:cNvPr>
          <p:cNvSpPr txBox="1"/>
          <p:nvPr/>
        </p:nvSpPr>
        <p:spPr>
          <a:xfrm>
            <a:off x="5327682" y="3869356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paper solves this with a common trick:</a:t>
            </a:r>
          </a:p>
          <a:p>
            <a:endParaRPr lang="en-US" dirty="0"/>
          </a:p>
          <a:p>
            <a:r>
              <a:rPr lang="en-US" dirty="0"/>
              <a:t>Split the outliers into high-precision sparse matrices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26BF23-A040-511B-05CC-E91A58EA13C7}"/>
              </a:ext>
            </a:extLst>
          </p:cNvPr>
          <p:cNvSpPr txBox="1"/>
          <p:nvPr/>
        </p:nvSpPr>
        <p:spPr>
          <a:xfrm>
            <a:off x="4244741" y="4958505"/>
            <a:ext cx="489925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dirty="0"/>
              <a:t>LLM.int8(): 8-bit Matrix Multiplication for Transformers at Scale. Dettmers et al. 2022</a:t>
            </a:r>
          </a:p>
        </p:txBody>
      </p:sp>
    </p:spTree>
    <p:extLst>
      <p:ext uri="{BB962C8B-B14F-4D97-AF65-F5344CB8AC3E}">
        <p14:creationId xmlns:p14="http://schemas.microsoft.com/office/powerpoint/2010/main" val="11167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5B63B4-1525-1F21-3905-7C7121161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23202-16EF-2F0F-6CFB-BE4FF529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frameworks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5D6BAD-7B3A-7DAE-6E9A-E753C80FCF1D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895A78-93D3-6772-663D-3BBED32BBFB7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24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9568A-D287-D6DF-6567-E89ECFC43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CAF60C1-A9CB-C6F7-6F72-2E99E2C8FA63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Conclusions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27D92-3BFB-738D-58FF-6730B81169A4}"/>
              </a:ext>
            </a:extLst>
          </p:cNvPr>
          <p:cNvSpPr txBox="1"/>
          <p:nvPr/>
        </p:nvSpPr>
        <p:spPr>
          <a:xfrm>
            <a:off x="838542" y="876542"/>
            <a:ext cx="46297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PTQ SOTA:</a:t>
            </a:r>
          </a:p>
          <a:p>
            <a:pPr marL="285750" indent="-285750">
              <a:buFontTx/>
              <a:buChar char="-"/>
            </a:pPr>
            <a:r>
              <a:rPr lang="en-US" dirty="0"/>
              <a:t>MSE-range setting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SpinQuant</a:t>
            </a:r>
            <a:r>
              <a:rPr lang="en-US" dirty="0"/>
              <a:t>/</a:t>
            </a:r>
            <a:r>
              <a:rPr lang="en-US" dirty="0" err="1"/>
              <a:t>AdaRound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GPTQ</a:t>
            </a:r>
          </a:p>
          <a:p>
            <a:pPr marL="285750" indent="-285750">
              <a:buFontTx/>
              <a:buChar char="-"/>
            </a:pPr>
            <a:r>
              <a:rPr lang="en-US" dirty="0"/>
              <a:t>4-bit weights (and activations) are easy to achieve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KV-cache quantization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get to 2 bits without significant degradation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QAT</a:t>
            </a:r>
          </a:p>
          <a:p>
            <a:pPr marL="285750" indent="-285750">
              <a:buFontTx/>
              <a:buChar char="-"/>
            </a:pPr>
            <a:r>
              <a:rPr lang="en-US" dirty="0"/>
              <a:t>With a proper setup, 2 bit might give the most optimal network size/performance trade-off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Quantized Training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Applying Hadamard transforms on the gradients allows for quantized gradient multiplications too</a:t>
            </a:r>
          </a:p>
          <a:p>
            <a:pPr marL="285750" indent="-285750">
              <a:buFontTx/>
              <a:buChar char="-"/>
            </a:pPr>
            <a:r>
              <a:rPr lang="en-US" dirty="0"/>
              <a:t>MXFP4 format might give better training time/performance trade-offs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3"/>
          <p:cNvSpPr txBox="1">
            <a:spLocks noGrp="1"/>
          </p:cNvSpPr>
          <p:nvPr>
            <p:ph type="title"/>
          </p:nvPr>
        </p:nvSpPr>
        <p:spPr>
          <a:xfrm>
            <a:off x="347675" y="1020475"/>
            <a:ext cx="6336600" cy="19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  <p:sp>
        <p:nvSpPr>
          <p:cNvPr id="779" name="Google Shape;779;p73"/>
          <p:cNvSpPr txBox="1">
            <a:spLocks noGrp="1"/>
          </p:cNvSpPr>
          <p:nvPr>
            <p:ph type="title" idx="2"/>
          </p:nvPr>
        </p:nvSpPr>
        <p:spPr>
          <a:xfrm>
            <a:off x="347675" y="329184"/>
            <a:ext cx="1773900" cy="9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Day/Month/Year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D9624-0F54-B2C3-683B-3599395B0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22CE59-B3D9-DC20-D2EE-5B6E9B254DE7}"/>
              </a:ext>
            </a:extLst>
          </p:cNvPr>
          <p:cNvSpPr txBox="1">
            <a:spLocks/>
          </p:cNvSpPr>
          <p:nvPr/>
        </p:nvSpPr>
        <p:spPr>
          <a:xfrm>
            <a:off x="371475" y="481969"/>
            <a:ext cx="8390334" cy="27148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2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>
                <a:solidFill>
                  <a:schemeClr val="tx1">
                    <a:lumMod val="95000"/>
                    <a:lumOff val="5000"/>
                  </a:schemeClr>
                </a:solidFill>
                <a:cs typeface="Microsoft Sans Serif"/>
              </a:rPr>
              <a:t>LLM outlier issues</a:t>
            </a:r>
            <a:endParaRPr lang="en-US" sz="2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A7490-A8F5-A79A-F0A1-9BB69A43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41" y="1725249"/>
            <a:ext cx="5555602" cy="212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03756-C3CC-A6B1-1FAF-D59DED1EA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rectangular sign&#10;&#10;AI-generated content may be incorrect.">
            <a:extLst>
              <a:ext uri="{FF2B5EF4-FFF2-40B4-BE49-F238E27FC236}">
                <a16:creationId xmlns:a16="http://schemas.microsoft.com/office/drawing/2014/main" id="{E6F94000-1F95-1B63-4583-5FAE0702A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42" y="1186730"/>
            <a:ext cx="7772400" cy="309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5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a slide template deck" id="{6CB81095-B812-964D-B075-89E05F8E9A6A}" vid="{A970D065-C047-C442-94FA-24A28DA1646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14318</TotalTime>
  <Words>2250</Words>
  <Application>Microsoft Macintosh PowerPoint</Application>
  <PresentationFormat>On-screen Show (16:9)</PresentationFormat>
  <Paragraphs>347</Paragraphs>
  <Slides>72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Microsoft Sans Serif</vt:lpstr>
      <vt:lpstr>Calibri</vt:lpstr>
      <vt:lpstr>Cambria Math</vt:lpstr>
      <vt:lpstr>Optimistic Text</vt:lpstr>
      <vt:lpstr>Simple Light</vt:lpstr>
      <vt:lpstr>LLM Quantization   Tijmen Blankevoort Meta  </vt:lpstr>
      <vt:lpstr>PowerPoint Presentation</vt:lpstr>
      <vt:lpstr>LLM-quantization  A weight-problem</vt:lpstr>
      <vt:lpstr>PowerPoint Presentation</vt:lpstr>
      <vt:lpstr>PowerPoint Presentation</vt:lpstr>
      <vt:lpstr>Where do those outliers come from?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Rotations and Hadamard tricks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KV-cache quantization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QAT improvements</vt:lpstr>
      <vt:lpstr>PowerPoint Presentation</vt:lpstr>
      <vt:lpstr>PowerPoint Presentation</vt:lpstr>
      <vt:lpstr>ParetoQ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Codebooking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Quantized Training Training in lower-bits</vt:lpstr>
      <vt:lpstr>PowerPoint Presentation</vt:lpstr>
      <vt:lpstr>PowerPoint Presentation</vt:lpstr>
      <vt:lpstr>PowerPoint Presentation</vt:lpstr>
      <vt:lpstr>Mixed precision</vt:lpstr>
      <vt:lpstr>Quantization frameworks</vt:lpstr>
      <vt:lpstr>PowerPoint Presentation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Quantization  Tijmen Blankevoort</dc:title>
  <dc:creator>Tijmen Blankevoort</dc:creator>
  <cp:lastModifiedBy>Tijmen Blankevoort</cp:lastModifiedBy>
  <cp:revision>20</cp:revision>
  <dcterms:created xsi:type="dcterms:W3CDTF">2024-03-13T02:06:46Z</dcterms:created>
  <dcterms:modified xsi:type="dcterms:W3CDTF">2025-06-12T19:17:47Z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906f065-df6a-4f5b-846c-9804d14ff14c_Enabled">
    <vt:lpwstr>true</vt:lpwstr>
  </property>
  <property fmtid="{D5CDD505-2E9C-101B-9397-08002B2CF9AE}" pid="3" name="MSIP_Label_a906f065-df6a-4f5b-846c-9804d14ff14c_SetDate">
    <vt:lpwstr>2024-03-13T03:37:56Z</vt:lpwstr>
  </property>
  <property fmtid="{D5CDD505-2E9C-101B-9397-08002B2CF9AE}" pid="4" name="MSIP_Label_a906f065-df6a-4f5b-846c-9804d14ff14c_Method">
    <vt:lpwstr>Privileged</vt:lpwstr>
  </property>
  <property fmtid="{D5CDD505-2E9C-101B-9397-08002B2CF9AE}" pid="5" name="MSIP_Label_a906f065-df6a-4f5b-846c-9804d14ff14c_Name">
    <vt:lpwstr>Public</vt:lpwstr>
  </property>
  <property fmtid="{D5CDD505-2E9C-101B-9397-08002B2CF9AE}" pid="6" name="MSIP_Label_a906f065-df6a-4f5b-846c-9804d14ff14c_SiteId">
    <vt:lpwstr>8ae927fe-1255-47a7-a2af-5f3a069daaa2</vt:lpwstr>
  </property>
  <property fmtid="{D5CDD505-2E9C-101B-9397-08002B2CF9AE}" pid="7" name="MSIP_Label_a906f065-df6a-4f5b-846c-9804d14ff14c_ActionId">
    <vt:lpwstr>6e76c270-dbdd-4ac1-be30-0e141a224d7a</vt:lpwstr>
  </property>
  <property fmtid="{D5CDD505-2E9C-101B-9397-08002B2CF9AE}" pid="8" name="MSIP_Label_a906f065-df6a-4f5b-846c-9804d14ff14c_ContentBits">
    <vt:lpwstr>0</vt:lpwstr>
  </property>
</Properties>
</file>